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7"/>
  </p:notesMasterIdLst>
  <p:sldIdLst>
    <p:sldId id="268" r:id="rId2"/>
    <p:sldId id="269" r:id="rId3"/>
    <p:sldId id="270" r:id="rId4"/>
    <p:sldId id="271" r:id="rId5"/>
    <p:sldId id="272" r:id="rId6"/>
    <p:sldId id="273" r:id="rId7"/>
    <p:sldId id="274" r:id="rId8"/>
    <p:sldId id="275" r:id="rId9"/>
    <p:sldId id="276" r:id="rId10"/>
    <p:sldId id="282" r:id="rId11"/>
    <p:sldId id="283" r:id="rId12"/>
    <p:sldId id="284" r:id="rId13"/>
    <p:sldId id="285" r:id="rId14"/>
    <p:sldId id="286" r:id="rId15"/>
    <p:sldId id="287" r:id="rId16"/>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9904" autoAdjust="0"/>
  </p:normalViewPr>
  <p:slideViewPr>
    <p:cSldViewPr>
      <p:cViewPr varScale="1">
        <p:scale>
          <a:sx n="63" d="100"/>
          <a:sy n="63" d="100"/>
        </p:scale>
        <p:origin x="1380"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 name="PlaceHolder 1"/>
          <p:cNvSpPr>
            <a:spLocks noGrp="1"/>
          </p:cNvSpPr>
          <p:nvPr>
            <p:ph type="body"/>
          </p:nvPr>
        </p:nvSpPr>
        <p:spPr>
          <a:xfrm>
            <a:off x="756000" y="5078520"/>
            <a:ext cx="6047640" cy="4811040"/>
          </a:xfrm>
          <a:prstGeom prst="rect">
            <a:avLst/>
          </a:prstGeom>
        </p:spPr>
        <p:txBody>
          <a:bodyPr lIns="0" tIns="0" rIns="0" bIns="0"/>
          <a:lstStyle/>
          <a:p>
            <a:r>
              <a:rPr lang="en-US" sz="2000" b="0" strike="noStrike" spc="-1">
                <a:solidFill>
                  <a:srgbClr val="000000"/>
                </a:solidFill>
                <a:uFill>
                  <a:solidFill>
                    <a:srgbClr val="FFFFFF"/>
                  </a:solidFill>
                </a:uFill>
                <a:latin typeface="Arial"/>
              </a:rPr>
              <a:t>按一下滑鼠編輯備註格式</a:t>
            </a:r>
          </a:p>
        </p:txBody>
      </p:sp>
      <p:sp>
        <p:nvSpPr>
          <p:cNvPr id="75" name="PlaceHolder 2"/>
          <p:cNvSpPr>
            <a:spLocks noGrp="1"/>
          </p:cNvSpPr>
          <p:nvPr>
            <p:ph type="hdr"/>
          </p:nvPr>
        </p:nvSpPr>
        <p:spPr>
          <a:xfrm>
            <a:off x="0" y="0"/>
            <a:ext cx="3280680" cy="53424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 </a:t>
            </a:r>
          </a:p>
        </p:txBody>
      </p:sp>
      <p:sp>
        <p:nvSpPr>
          <p:cNvPr id="76" name="PlaceHolder 3"/>
          <p:cNvSpPr>
            <a:spLocks noGrp="1"/>
          </p:cNvSpPr>
          <p:nvPr>
            <p:ph type="dt"/>
          </p:nvPr>
        </p:nvSpPr>
        <p:spPr>
          <a:xfrm>
            <a:off x="4278960" y="0"/>
            <a:ext cx="3280680" cy="53424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 </a:t>
            </a:r>
          </a:p>
        </p:txBody>
      </p:sp>
      <p:sp>
        <p:nvSpPr>
          <p:cNvPr id="77" name="PlaceHolder 4"/>
          <p:cNvSpPr>
            <a:spLocks noGrp="1"/>
          </p:cNvSpPr>
          <p:nvPr>
            <p:ph type="ftr"/>
          </p:nvPr>
        </p:nvSpPr>
        <p:spPr>
          <a:xfrm>
            <a:off x="0" y="10157400"/>
            <a:ext cx="3280680" cy="53424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 </a:t>
            </a:r>
          </a:p>
        </p:txBody>
      </p:sp>
      <p:sp>
        <p:nvSpPr>
          <p:cNvPr id="78" name="PlaceHolder 5"/>
          <p:cNvSpPr>
            <a:spLocks noGrp="1"/>
          </p:cNvSpPr>
          <p:nvPr>
            <p:ph type="sldNum"/>
          </p:nvPr>
        </p:nvSpPr>
        <p:spPr>
          <a:xfrm>
            <a:off x="4278960" y="10157400"/>
            <a:ext cx="3280680" cy="534240"/>
          </a:xfrm>
          <a:prstGeom prst="rect">
            <a:avLst/>
          </a:prstGeom>
        </p:spPr>
        <p:txBody>
          <a:bodyPr lIns="0" tIns="0" rIns="0" bIns="0" anchor="b"/>
          <a:lstStyle/>
          <a:p>
            <a:pPr algn="r"/>
            <a:fld id="{351919A5-9362-405D-A10D-D40AB8661223}" type="slidenum">
              <a:rPr lang="en-US" sz="1400" b="0" strike="noStrike" spc="-1">
                <a:solidFill>
                  <a:srgbClr val="000000"/>
                </a:solidFill>
                <a:uFill>
                  <a:solidFill>
                    <a:srgbClr val="FFFFFF"/>
                  </a:solidFill>
                </a:uFill>
                <a:latin typeface="Times New Roman"/>
              </a:rPr>
              <a:pPr algn="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body"/>
          </p:nvPr>
        </p:nvSpPr>
        <p:spPr>
          <a:xfrm>
            <a:off x="680760" y="4721040"/>
            <a:ext cx="5444640" cy="4471560"/>
          </a:xfrm>
          <a:prstGeom prst="rect">
            <a:avLst/>
          </a:prstGeom>
        </p:spPr>
        <p:txBody>
          <a:bodyPr lIns="92160" tIns="46080" rIns="92160" bIns="46080"/>
          <a:lstStyle/>
          <a:p>
            <a:r>
              <a:rPr lang="en-US" sz="2000" b="0" strike="noStrike" spc="-1">
                <a:solidFill>
                  <a:srgbClr val="000000"/>
                </a:solidFill>
                <a:uFill>
                  <a:solidFill>
                    <a:srgbClr val="FFFFFF"/>
                  </a:solidFill>
                </a:uFill>
                <a:latin typeface="Arial"/>
              </a:rPr>
              <a:t>1.</a:t>
            </a:r>
            <a:r>
              <a:rPr lang="en-US" sz="1200" b="0" strike="noStrike" spc="-1">
                <a:solidFill>
                  <a:srgbClr val="000000"/>
                </a:solidFill>
                <a:uFill>
                  <a:solidFill>
                    <a:srgbClr val="FFFFFF"/>
                  </a:solidFill>
                </a:uFill>
                <a:latin typeface="+mn-lt"/>
                <a:ea typeface="+mn-ea"/>
              </a:rPr>
              <a:t>營業場所負責人應指定專人為衛生管理人員，負責管理衛生事項查看衛生自主管理檢查表之紀錄</a:t>
            </a:r>
            <a:r>
              <a:rPr lang="en-US" sz="2000" b="0" strike="noStrike" spc="-1">
                <a:solidFill>
                  <a:srgbClr val="000000"/>
                </a:solidFill>
                <a:uFill>
                  <a:solidFill>
                    <a:srgbClr val="FFFFFF"/>
                  </a:solidFill>
                </a:uFill>
                <a:latin typeface="+mn-lt"/>
                <a:ea typeface="+mn-ea"/>
              </a:rPr>
              <a:t> </a:t>
            </a:r>
            <a:endParaRPr lang="en-US" sz="2000" b="0" strike="noStrike" spc="-1">
              <a:solidFill>
                <a:srgbClr val="000000"/>
              </a:solidFill>
              <a:uFill>
                <a:solidFill>
                  <a:srgbClr val="FFFFFF"/>
                </a:solidFill>
              </a:uFill>
              <a:latin typeface="Arial"/>
            </a:endParaRPr>
          </a:p>
          <a:p>
            <a:r>
              <a:rPr lang="en-US" sz="2000" b="0" strike="noStrike" spc="-1">
                <a:solidFill>
                  <a:srgbClr val="000000"/>
                </a:solidFill>
                <a:uFill>
                  <a:solidFill>
                    <a:srgbClr val="FFFFFF"/>
                  </a:solidFill>
                </a:uFill>
                <a:latin typeface="+mn-lt"/>
                <a:ea typeface="+mn-ea"/>
              </a:rPr>
              <a:t>2.</a:t>
            </a:r>
            <a:endParaRPr lang="en-US" sz="2000" b="0" strike="noStrike" spc="-1">
              <a:solidFill>
                <a:srgbClr val="000000"/>
              </a:solidFill>
              <a:uFill>
                <a:solidFill>
                  <a:srgbClr val="FFFFFF"/>
                </a:solidFill>
              </a:uFill>
              <a:latin typeface="Arial"/>
            </a:endParaRPr>
          </a:p>
        </p:txBody>
      </p:sp>
      <p:sp>
        <p:nvSpPr>
          <p:cNvPr id="244" name="CustomShape 2"/>
          <p:cNvSpPr/>
          <p:nvPr/>
        </p:nvSpPr>
        <p:spPr>
          <a:xfrm>
            <a:off x="0" y="9440640"/>
            <a:ext cx="2948760" cy="4957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nSpc>
                <a:spcPct val="100000"/>
              </a:lnSpc>
            </a:pPr>
            <a:r>
              <a:rPr lang="en-US" sz="1200" b="0" strike="noStrike" spc="-1">
                <a:solidFill>
                  <a:srgbClr val="000000"/>
                </a:solidFill>
                <a:uFill>
                  <a:solidFill>
                    <a:srgbClr val="FFFFFF"/>
                  </a:solidFill>
                </a:uFill>
                <a:latin typeface="+mn-lt"/>
                <a:ea typeface="+mn-ea"/>
              </a:rPr>
              <a:t>天天營業衛生 時時自主管理</a:t>
            </a:r>
            <a:endParaRPr lang="en-US" sz="1800" b="0" strike="noStrike" spc="-1">
              <a:solidFill>
                <a:srgbClr val="000000"/>
              </a:solidFill>
              <a:uFill>
                <a:solidFill>
                  <a:srgbClr val="FFFFFF"/>
                </a:solidFill>
              </a:uFill>
              <a:latin typeface="Arial"/>
            </a:endParaRPr>
          </a:p>
        </p:txBody>
      </p:sp>
      <p:sp>
        <p:nvSpPr>
          <p:cNvPr id="245" name="CustomShape 3"/>
          <p:cNvSpPr/>
          <p:nvPr/>
        </p:nvSpPr>
        <p:spPr>
          <a:xfrm>
            <a:off x="3855960" y="9440640"/>
            <a:ext cx="2948760" cy="4957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b"/>
          <a:lstStyle/>
          <a:p>
            <a:pPr algn="r">
              <a:lnSpc>
                <a:spcPct val="100000"/>
              </a:lnSpc>
            </a:pPr>
            <a:fld id="{D606B23B-E395-40CE-906A-04815B1FD2FC}" type="slidenum">
              <a:rPr lang="en-US" sz="1200" b="0" strike="noStrike" spc="-1">
                <a:solidFill>
                  <a:srgbClr val="000000"/>
                </a:solidFill>
                <a:uFill>
                  <a:solidFill>
                    <a:srgbClr val="FFFFFF"/>
                  </a:solidFill>
                </a:uFill>
                <a:latin typeface="+mn-lt"/>
                <a:ea typeface="+mn-ea"/>
              </a:rPr>
              <a:pPr algn="r">
                <a:lnSpc>
                  <a:spcPct val="100000"/>
                </a:lnSpc>
              </a:pPr>
              <a:t>1</a:t>
            </a:fld>
            <a:endParaRPr lang="en-US" sz="18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72" name="圖片 71"/>
          <p:cNvPicPr/>
          <p:nvPr/>
        </p:nvPicPr>
        <p:blipFill>
          <a:blip r:embed="rId2" cstate="print"/>
          <a:stretch/>
        </p:blipFill>
        <p:spPr>
          <a:xfrm>
            <a:off x="2079000" y="1604520"/>
            <a:ext cx="4985280" cy="3977280"/>
          </a:xfrm>
          <a:prstGeom prst="rect">
            <a:avLst/>
          </a:prstGeom>
          <a:ln>
            <a:noFill/>
          </a:ln>
        </p:spPr>
      </p:pic>
      <p:pic>
        <p:nvPicPr>
          <p:cNvPr id="73" name="圖片 72"/>
          <p:cNvPicPr/>
          <p:nvPr/>
        </p:nvPicPr>
        <p:blipFill>
          <a:blip r:embed="rId2" cstate="print"/>
          <a:stretch/>
        </p:blipFill>
        <p:spPr>
          <a:xfrm>
            <a:off x="2079000" y="1604520"/>
            <a:ext cx="498528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 name="Picture 2"/>
          <p:cNvPicPr/>
          <p:nvPr/>
        </p:nvPicPr>
        <p:blipFill>
          <a:blip r:embed="rId14" cstate="print"/>
          <a:stretch/>
        </p:blipFill>
        <p:spPr>
          <a:xfrm>
            <a:off x="720" y="0"/>
            <a:ext cx="9141480" cy="6856920"/>
          </a:xfrm>
          <a:prstGeom prst="rect">
            <a:avLst/>
          </a:prstGeom>
          <a:ln>
            <a:noFill/>
          </a:ln>
        </p:spPr>
      </p:pic>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請按一下滑鼠，編輯題名文字格式。</a:t>
            </a:r>
          </a:p>
        </p:txBody>
      </p:sp>
      <p:sp>
        <p:nvSpPr>
          <p:cNvPr id="39"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請按滑鼠，編輯大綱文字格式。</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第二個大綱層次</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第三個大綱層次</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第四個大綱層次</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第五個大綱層次</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第六個大綱層次</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第七個大綱層次</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62600" y="1340640"/>
            <a:ext cx="850068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a:solidFill>
                <a:srgbClr val="000000"/>
              </a:solidFill>
              <a:uFill>
                <a:solidFill>
                  <a:srgbClr val="FFFFFF"/>
                </a:solidFill>
              </a:uFill>
              <a:latin typeface="Arial"/>
            </a:endParaRPr>
          </a:p>
          <a:p>
            <a:pPr marL="181080">
              <a:lnSpc>
                <a:spcPct val="100000"/>
              </a:lnSpc>
            </a:pPr>
            <a:endParaRPr lang="en-US" sz="1800" b="0" strike="noStrike" spc="-1">
              <a:solidFill>
                <a:srgbClr val="000000"/>
              </a:solidFill>
              <a:uFill>
                <a:solidFill>
                  <a:srgbClr val="FFFFFF"/>
                </a:solidFill>
              </a:uFill>
              <a:latin typeface="Arial"/>
            </a:endParaRPr>
          </a:p>
          <a:p>
            <a:pPr marL="343080" indent="-16092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 受訓方式：</a:t>
            </a:r>
            <a:r>
              <a:rPr lang="en-US" sz="2400" b="1" strike="noStrike" spc="-1">
                <a:solidFill>
                  <a:srgbClr val="000000"/>
                </a:solidFill>
                <a:uFill>
                  <a:solidFill>
                    <a:srgbClr val="FFFFFF"/>
                  </a:solidFill>
                </a:uFill>
                <a:latin typeface="標楷體"/>
                <a:ea typeface="標楷體"/>
              </a:rPr>
              <a:t>線上</a:t>
            </a:r>
            <a:r>
              <a:rPr lang="en-US" sz="2400" b="0" strike="noStrike" spc="-1">
                <a:solidFill>
                  <a:srgbClr val="000000"/>
                </a:solidFill>
                <a:uFill>
                  <a:solidFill>
                    <a:srgbClr val="FFFFFF"/>
                  </a:solidFill>
                </a:uFill>
                <a:latin typeface="標楷體"/>
                <a:ea typeface="標楷體"/>
              </a:rPr>
              <a:t>學習、</a:t>
            </a:r>
            <a:r>
              <a:rPr lang="en-US" sz="2400" b="1" strike="noStrike" spc="-1">
                <a:solidFill>
                  <a:srgbClr val="000000"/>
                </a:solidFill>
                <a:uFill>
                  <a:solidFill>
                    <a:srgbClr val="FFFFFF"/>
                  </a:solidFill>
                </a:uFill>
                <a:latin typeface="標楷體"/>
                <a:ea typeface="標楷體"/>
              </a:rPr>
              <a:t>實體</a:t>
            </a:r>
            <a:r>
              <a:rPr lang="en-US" sz="2400" b="0" strike="noStrike" spc="-1">
                <a:solidFill>
                  <a:srgbClr val="000000"/>
                </a:solidFill>
                <a:uFill>
                  <a:solidFill>
                    <a:srgbClr val="FFFFFF"/>
                  </a:solidFill>
                </a:uFill>
                <a:latin typeface="標楷體"/>
                <a:ea typeface="標楷體"/>
              </a:rPr>
              <a:t>課程 </a:t>
            </a:r>
            <a:r>
              <a:rPr lang="en-US" sz="2400" b="0" strike="noStrike" spc="-1">
                <a:solidFill>
                  <a:srgbClr val="FF0000"/>
                </a:solidFill>
                <a:uFill>
                  <a:solidFill>
                    <a:srgbClr val="FFFFFF"/>
                  </a:solidFill>
                </a:uFill>
                <a:latin typeface="標楷體"/>
                <a:ea typeface="標楷體"/>
              </a:rPr>
              <a:t>(擇1即可)</a:t>
            </a:r>
            <a:endParaRPr lang="en-US" sz="1800" b="0" strike="noStrike" spc="-1">
              <a:solidFill>
                <a:srgbClr val="000000"/>
              </a:solidFill>
              <a:uFill>
                <a:solidFill>
                  <a:srgbClr val="FFFFFF"/>
                </a:solidFill>
              </a:uFill>
              <a:latin typeface="Arial"/>
            </a:endParaRPr>
          </a:p>
          <a:p>
            <a:pPr marL="181080">
              <a:lnSpc>
                <a:spcPct val="100000"/>
              </a:lnSpc>
            </a:pPr>
            <a:endParaRPr lang="en-US" sz="1800" b="0" strike="noStrike" spc="-1">
              <a:solidFill>
                <a:srgbClr val="000000"/>
              </a:solidFill>
              <a:uFill>
                <a:solidFill>
                  <a:srgbClr val="FFFFFF"/>
                </a:solidFill>
              </a:uFill>
              <a:latin typeface="Arial"/>
            </a:endParaRPr>
          </a:p>
          <a:p>
            <a:pPr marL="343080" indent="-16092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 報名資訊:新北市衛生局網站/搜尋『營業衛生』</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標楷體"/>
                <a:ea typeface="標楷體"/>
              </a:rPr>
              <a:t>            /實體課程報名須知/數位課程報名須知</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343080" indent="-16092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            </a:t>
            </a:r>
            <a:endParaRPr lang="en-US" sz="1800" b="0" strike="noStrike" spc="-1">
              <a:solidFill>
                <a:srgbClr val="000000"/>
              </a:solidFill>
              <a:uFill>
                <a:solidFill>
                  <a:srgbClr val="FFFFFF"/>
                </a:solidFill>
              </a:uFill>
              <a:latin typeface="Arial"/>
            </a:endParaRPr>
          </a:p>
        </p:txBody>
      </p:sp>
      <p:sp>
        <p:nvSpPr>
          <p:cNvPr id="140" name="CustomShape 2"/>
          <p:cNvSpPr/>
          <p:nvPr/>
        </p:nvSpPr>
        <p:spPr>
          <a:xfrm>
            <a:off x="323640" y="480240"/>
            <a:ext cx="41234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41" name="CustomShape 3"/>
          <p:cNvSpPr/>
          <p:nvPr/>
        </p:nvSpPr>
        <p:spPr>
          <a:xfrm>
            <a:off x="366840" y="480240"/>
            <a:ext cx="403668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100000"/>
              </a:lnSpc>
            </a:pPr>
            <a:r>
              <a:rPr lang="en-US" sz="2800" b="0" strike="noStrike" spc="-1">
                <a:solidFill>
                  <a:srgbClr val="000000"/>
                </a:solidFill>
                <a:uFill>
                  <a:solidFill>
                    <a:srgbClr val="FFFFFF"/>
                  </a:solidFill>
                </a:uFill>
                <a:latin typeface="標楷體"/>
                <a:ea typeface="標楷體"/>
              </a:rPr>
              <a:t>共同項目-9</a:t>
            </a:r>
            <a:endParaRPr lang="en-US" sz="18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標楷體"/>
                <a:ea typeface="標楷體"/>
              </a:rPr>
              <a:t>參加本局認可機構辦理之</a:t>
            </a:r>
            <a:r>
              <a:rPr lang="en-US" sz="2800" b="1" strike="noStrike" spc="-1">
                <a:solidFill>
                  <a:srgbClr val="17375E"/>
                </a:solidFill>
                <a:uFill>
                  <a:solidFill>
                    <a:srgbClr val="FFFFFF"/>
                  </a:solidFill>
                </a:uFill>
                <a:latin typeface="標楷體"/>
                <a:ea typeface="標楷體"/>
              </a:rPr>
              <a:t>營業衛生講習</a:t>
            </a:r>
            <a:r>
              <a:rPr lang="en-US" sz="2800" b="0" strike="noStrike" spc="-1">
                <a:solidFill>
                  <a:srgbClr val="000000"/>
                </a:solidFill>
                <a:uFill>
                  <a:solidFill>
                    <a:srgbClr val="FFFFFF"/>
                  </a:solidFill>
                </a:uFill>
                <a:latin typeface="標楷體"/>
                <a:ea typeface="標楷體"/>
              </a:rPr>
              <a:t>並取得證書</a:t>
            </a:r>
            <a:endParaRPr lang="en-US" sz="1800" b="0" strike="noStrike" spc="-1">
              <a:solidFill>
                <a:srgbClr val="000000"/>
              </a:solidFill>
              <a:uFill>
                <a:solidFill>
                  <a:srgbClr val="FFFFFF"/>
                </a:solidFill>
              </a:uFill>
              <a:latin typeface="Arial"/>
            </a:endParaRPr>
          </a:p>
        </p:txBody>
      </p:sp>
      <p:pic>
        <p:nvPicPr>
          <p:cNvPr id="142" name="圖片 141"/>
          <p:cNvPicPr/>
          <p:nvPr/>
        </p:nvPicPr>
        <p:blipFill>
          <a:blip r:embed="rId3" cstate="print"/>
          <a:stretch/>
        </p:blipFill>
        <p:spPr>
          <a:xfrm>
            <a:off x="2669040" y="3555360"/>
            <a:ext cx="5409720" cy="304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E46C0A"/>
              </a:buClr>
              <a:buFont typeface="Wingdings" charset="2"/>
              <a:buChar char=""/>
            </a:pPr>
            <a:r>
              <a:rPr lang="en-US" sz="2800" b="0" strike="noStrike" spc="-1">
                <a:solidFill>
                  <a:srgbClr val="000000"/>
                </a:solidFill>
                <a:uFill>
                  <a:solidFill>
                    <a:srgbClr val="FFFFFF"/>
                  </a:solidFill>
                </a:uFill>
                <a:latin typeface="標楷體"/>
                <a:ea typeface="標楷體"/>
              </a:rPr>
              <a:t>各別衛生管理項目- </a:t>
            </a:r>
            <a:r>
              <a:rPr lang="en-US" sz="2800" b="1" strike="noStrike" spc="-1">
                <a:solidFill>
                  <a:srgbClr val="953735"/>
                </a:solidFill>
                <a:uFill>
                  <a:solidFill>
                    <a:srgbClr val="FFFFFF"/>
                  </a:solidFill>
                </a:uFill>
                <a:latin typeface="標楷體"/>
                <a:ea typeface="標楷體"/>
              </a:rPr>
              <a:t>浴室業</a:t>
            </a:r>
            <a:endParaRPr lang="en-US" sz="1800" b="0" strike="noStrike" spc="-1">
              <a:solidFill>
                <a:srgbClr val="000000"/>
              </a:solidFill>
              <a:uFill>
                <a:solidFill>
                  <a:srgbClr val="FFFFFF"/>
                </a:solidFill>
              </a:uFill>
              <a:latin typeface="Arial"/>
            </a:endParaRPr>
          </a:p>
          <a:p>
            <a:pPr>
              <a:lnSpc>
                <a:spcPct val="100000"/>
              </a:lnSpc>
            </a:pPr>
            <a:r>
              <a:rPr lang="en-US" sz="2800" b="0" strike="noStrike" spc="-1">
                <a:solidFill>
                  <a:srgbClr val="000000"/>
                </a:solidFill>
                <a:uFill>
                  <a:solidFill>
                    <a:srgbClr val="FFFFFF"/>
                  </a:solidFill>
                </a:uFill>
                <a:latin typeface="標楷體"/>
                <a:ea typeface="標楷體"/>
              </a:rPr>
              <a:t>1.</a:t>
            </a:r>
            <a:r>
              <a:rPr lang="en-US" sz="2400" b="0" strike="noStrike" spc="-1">
                <a:solidFill>
                  <a:srgbClr val="000000"/>
                </a:solidFill>
                <a:uFill>
                  <a:solidFill>
                    <a:srgbClr val="FFFFFF"/>
                  </a:solidFill>
                </a:uFill>
                <a:latin typeface="標楷體"/>
                <a:ea typeface="標楷體"/>
              </a:rPr>
              <a:t>男女更衣室及沖洗室應分隔使用，且設備整齊清潔。</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628560" indent="17136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備有毛巾、浴巾消毒設備。</a:t>
            </a:r>
            <a:endParaRPr lang="en-US" sz="1800" b="0" strike="noStrike" spc="-1">
              <a:solidFill>
                <a:srgbClr val="000000"/>
              </a:solidFill>
              <a:uFill>
                <a:solidFill>
                  <a:srgbClr val="FFFFFF"/>
                </a:solidFill>
              </a:uFill>
              <a:latin typeface="Arial"/>
            </a:endParaRPr>
          </a:p>
          <a:p>
            <a:pPr marL="628560">
              <a:lnSpc>
                <a:spcPct val="100000"/>
              </a:lnSpc>
            </a:pPr>
            <a:endParaRPr lang="en-US" sz="1800" b="0" strike="noStrike" spc="-1">
              <a:solidFill>
                <a:srgbClr val="000000"/>
              </a:solidFill>
              <a:uFill>
                <a:solidFill>
                  <a:srgbClr val="FFFFFF"/>
                </a:solidFill>
              </a:uFill>
              <a:latin typeface="Arial"/>
            </a:endParaRPr>
          </a:p>
          <a:p>
            <a:pPr marL="628560" indent="18108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更衣區、淋浴區應男、女分開設置，且經常保持清潔。</a:t>
            </a:r>
            <a:endParaRPr lang="en-US" sz="1800" b="0" strike="noStrike" spc="-1">
              <a:solidFill>
                <a:srgbClr val="000000"/>
              </a:solidFill>
              <a:uFill>
                <a:solidFill>
                  <a:srgbClr val="FFFFFF"/>
                </a:solidFill>
              </a:uFill>
              <a:latin typeface="Arial"/>
            </a:endParaRPr>
          </a:p>
          <a:p>
            <a:pPr marL="628560">
              <a:lnSpc>
                <a:spcPct val="100000"/>
              </a:lnSpc>
            </a:pPr>
            <a:endParaRPr lang="en-US" sz="1800" b="0" strike="noStrike" spc="-1">
              <a:solidFill>
                <a:srgbClr val="000000"/>
              </a:solidFill>
              <a:uFill>
                <a:solidFill>
                  <a:srgbClr val="FFFFFF"/>
                </a:solidFill>
              </a:uFill>
              <a:latin typeface="Arial"/>
            </a:endParaRPr>
          </a:p>
          <a:p>
            <a:pPr marL="809640" indent="-18000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沐浴場所應備有淋浴或沖洗設備。</a:t>
            </a:r>
            <a:endParaRPr lang="en-US" sz="1800" b="0" strike="noStrike" spc="-1">
              <a:solidFill>
                <a:srgbClr val="000000"/>
              </a:solidFill>
              <a:uFill>
                <a:solidFill>
                  <a:srgbClr val="FFFFFF"/>
                </a:solidFill>
              </a:uFill>
              <a:latin typeface="Arial"/>
            </a:endParaRPr>
          </a:p>
        </p:txBody>
      </p:sp>
      <p:sp>
        <p:nvSpPr>
          <p:cNvPr id="193" name="CustomShape 2"/>
          <p:cNvSpPr/>
          <p:nvPr/>
        </p:nvSpPr>
        <p:spPr>
          <a:xfrm>
            <a:off x="300240" y="514800"/>
            <a:ext cx="40802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94" name="CustomShape 3"/>
          <p:cNvSpPr/>
          <p:nvPr/>
        </p:nvSpPr>
        <p:spPr>
          <a:xfrm>
            <a:off x="343080" y="514800"/>
            <a:ext cx="399420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467640" y="148464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E46C0A"/>
              </a:buClr>
              <a:buFont typeface="Wingdings" charset="2"/>
              <a:buChar char=""/>
            </a:pPr>
            <a:r>
              <a:rPr lang="en-US" sz="2800" b="0" strike="noStrike" spc="-1">
                <a:solidFill>
                  <a:srgbClr val="000000"/>
                </a:solidFill>
                <a:uFill>
                  <a:solidFill>
                    <a:srgbClr val="FFFFFF"/>
                  </a:solidFill>
                </a:uFill>
                <a:latin typeface="標楷體"/>
                <a:ea typeface="標楷體"/>
              </a:rPr>
              <a:t>各別衛生管理項目- </a:t>
            </a:r>
            <a:r>
              <a:rPr lang="en-US" sz="2800" b="1" strike="noStrike" spc="-1">
                <a:solidFill>
                  <a:srgbClr val="953735"/>
                </a:solidFill>
                <a:uFill>
                  <a:solidFill>
                    <a:srgbClr val="FFFFFF"/>
                  </a:solidFill>
                </a:uFill>
                <a:latin typeface="標楷體"/>
                <a:ea typeface="標楷體"/>
              </a:rPr>
              <a:t>浴室業</a:t>
            </a:r>
            <a:endParaRPr lang="en-US" sz="1800" b="0" strike="noStrike" spc="-1">
              <a:solidFill>
                <a:srgbClr val="000000"/>
              </a:solidFill>
              <a:uFill>
                <a:solidFill>
                  <a:srgbClr val="FFFFFF"/>
                </a:solidFill>
              </a:uFill>
              <a:latin typeface="Arial"/>
            </a:endParaRPr>
          </a:p>
          <a:p>
            <a:pPr marL="723960" indent="-360720">
              <a:lnSpc>
                <a:spcPct val="100000"/>
              </a:lnSpc>
              <a:buClr>
                <a:srgbClr val="000000"/>
              </a:buClr>
              <a:buFont typeface="Calibri"/>
              <a:buAutoNum type="arabicPeriod" startAt="2"/>
            </a:pPr>
            <a:r>
              <a:rPr lang="en-US" sz="2400" b="0" strike="noStrike" spc="-1">
                <a:solidFill>
                  <a:srgbClr val="000000"/>
                </a:solidFill>
                <a:uFill>
                  <a:solidFill>
                    <a:srgbClr val="FFFFFF"/>
                  </a:solidFill>
                </a:uFill>
                <a:latin typeface="標楷體"/>
                <a:ea typeface="標楷體"/>
              </a:rPr>
              <a:t>不供應重複使用之牙刷、梳子、肥皂、刮鬍刀。</a:t>
            </a:r>
            <a:endParaRPr lang="en-US" sz="1800" b="0" strike="noStrike" spc="-1">
              <a:solidFill>
                <a:srgbClr val="000000"/>
              </a:solidFill>
              <a:uFill>
                <a:solidFill>
                  <a:srgbClr val="FFFFFF"/>
                </a:solidFill>
              </a:uFill>
              <a:latin typeface="Arial"/>
            </a:endParaRPr>
          </a:p>
          <a:p>
            <a:pPr marL="361800">
              <a:lnSpc>
                <a:spcPct val="100000"/>
              </a:lnSpc>
            </a:pPr>
            <a:endParaRPr lang="en-US" sz="1800" b="0" strike="noStrike" spc="-1">
              <a:solidFill>
                <a:srgbClr val="000000"/>
              </a:solidFill>
              <a:uFill>
                <a:solidFill>
                  <a:srgbClr val="FFFFFF"/>
                </a:solidFill>
              </a:uFill>
              <a:latin typeface="Arial"/>
            </a:endParaRPr>
          </a:p>
          <a:p>
            <a:pPr marL="819000" indent="-456120">
              <a:lnSpc>
                <a:spcPct val="100000"/>
              </a:lnSpc>
              <a:buClr>
                <a:srgbClr val="000000"/>
              </a:buClr>
              <a:buFont typeface="Calibri"/>
              <a:buAutoNum type="arabicPeriod" startAt="3"/>
            </a:pPr>
            <a:r>
              <a:rPr lang="en-US" sz="2400" b="0" strike="noStrike" spc="-1">
                <a:solidFill>
                  <a:srgbClr val="000000"/>
                </a:solidFill>
                <a:uFill>
                  <a:solidFill>
                    <a:srgbClr val="FFFFFF"/>
                  </a:solidFill>
                </a:uFill>
                <a:latin typeface="標楷體"/>
                <a:ea typeface="標楷體"/>
              </a:rPr>
              <a:t>供顧客使用之盥洗用品及毛巾應於清潔消毒後置放於乾淨的櫥櫃中備用。</a:t>
            </a:r>
            <a:endParaRPr lang="en-US" sz="1800" b="0" strike="noStrike" spc="-1">
              <a:solidFill>
                <a:srgbClr val="000000"/>
              </a:solidFill>
              <a:uFill>
                <a:solidFill>
                  <a:srgbClr val="FFFFFF"/>
                </a:solidFill>
              </a:uFill>
              <a:latin typeface="Arial"/>
            </a:endParaRPr>
          </a:p>
          <a:p>
            <a:pPr marL="361800">
              <a:lnSpc>
                <a:spcPct val="100000"/>
              </a:lnSpc>
            </a:pPr>
            <a:endParaRPr lang="en-US" sz="1800" b="0" strike="noStrike" spc="-1">
              <a:solidFill>
                <a:srgbClr val="000000"/>
              </a:solidFill>
              <a:uFill>
                <a:solidFill>
                  <a:srgbClr val="FFFFFF"/>
                </a:solidFill>
              </a:uFill>
              <a:latin typeface="Arial"/>
            </a:endParaRPr>
          </a:p>
          <a:p>
            <a:pPr marL="819000" indent="-456120">
              <a:lnSpc>
                <a:spcPct val="100000"/>
              </a:lnSpc>
              <a:buClr>
                <a:srgbClr val="000000"/>
              </a:buClr>
              <a:buFont typeface="Calibri"/>
              <a:buAutoNum type="arabicPeriod" startAt="4"/>
            </a:pPr>
            <a:r>
              <a:rPr lang="en-US" sz="2400" b="0" strike="noStrike" spc="-1">
                <a:solidFill>
                  <a:srgbClr val="000000"/>
                </a:solidFill>
                <a:uFill>
                  <a:solidFill>
                    <a:srgbClr val="FFFFFF"/>
                  </a:solidFill>
                </a:uFill>
                <a:latin typeface="標楷體"/>
                <a:ea typeface="標楷體"/>
              </a:rPr>
              <a:t>懸掛並公告最近一期水質檢驗報告及每日水質紀錄。</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819000" indent="-456120">
              <a:lnSpc>
                <a:spcPct val="100000"/>
              </a:lnSpc>
              <a:buClr>
                <a:srgbClr val="000000"/>
              </a:buClr>
              <a:buFont typeface="Calibri"/>
              <a:buAutoNum type="arabicPeriod" startAt="4"/>
            </a:pPr>
            <a:r>
              <a:rPr lang="en-US" sz="2400" b="0" strike="noStrike" spc="-1">
                <a:solidFill>
                  <a:srgbClr val="000000"/>
                </a:solidFill>
                <a:uFill>
                  <a:solidFill>
                    <a:srgbClr val="FFFFFF"/>
                  </a:solidFill>
                </a:uFill>
                <a:latin typeface="標楷體"/>
                <a:ea typeface="標楷體"/>
              </a:rPr>
              <a:t>水質澄清度、無異味</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361800">
              <a:lnSpc>
                <a:spcPct val="100000"/>
              </a:lnSpc>
            </a:pPr>
            <a:r>
              <a:rPr lang="en-US" sz="2400" b="0" strike="noStrike" spc="-1">
                <a:solidFill>
                  <a:srgbClr val="000000"/>
                </a:solidFill>
                <a:uFill>
                  <a:solidFill>
                    <a:srgbClr val="FFFFFF"/>
                  </a:solidFill>
                </a:uFill>
                <a:latin typeface="標楷體"/>
                <a:ea typeface="標楷體"/>
              </a:rPr>
              <a:t> </a:t>
            </a:r>
            <a:endParaRPr lang="en-US" sz="1800" b="0" strike="noStrike" spc="-1">
              <a:solidFill>
                <a:srgbClr val="000000"/>
              </a:solidFill>
              <a:uFill>
                <a:solidFill>
                  <a:srgbClr val="FFFFFF"/>
                </a:solidFill>
              </a:uFill>
              <a:latin typeface="Arial"/>
            </a:endParaRPr>
          </a:p>
          <a:p>
            <a:pPr marL="266760" indent="95400">
              <a:lnSpc>
                <a:spcPct val="100000"/>
              </a:lnSpc>
            </a:pPr>
            <a:endParaRPr lang="en-US" sz="1800" b="0" strike="noStrike" spc="-1">
              <a:solidFill>
                <a:srgbClr val="000000"/>
              </a:solidFill>
              <a:uFill>
                <a:solidFill>
                  <a:srgbClr val="FFFFFF"/>
                </a:solidFill>
              </a:uFill>
              <a:latin typeface="Arial"/>
            </a:endParaRPr>
          </a:p>
        </p:txBody>
      </p:sp>
      <p:sp>
        <p:nvSpPr>
          <p:cNvPr id="196" name="CustomShape 2"/>
          <p:cNvSpPr/>
          <p:nvPr/>
        </p:nvSpPr>
        <p:spPr>
          <a:xfrm>
            <a:off x="300240" y="514800"/>
            <a:ext cx="40802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97" name="CustomShape 3"/>
          <p:cNvSpPr/>
          <p:nvPr/>
        </p:nvSpPr>
        <p:spPr>
          <a:xfrm>
            <a:off x="343080" y="514800"/>
            <a:ext cx="399420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300240" y="514800"/>
            <a:ext cx="40802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99" name="CustomShape 2"/>
          <p:cNvSpPr/>
          <p:nvPr/>
        </p:nvSpPr>
        <p:spPr>
          <a:xfrm>
            <a:off x="343080" y="514800"/>
            <a:ext cx="399420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sp>
        <p:nvSpPr>
          <p:cNvPr id="200" name="CustomShape 3"/>
          <p:cNvSpPr/>
          <p:nvPr/>
        </p:nvSpPr>
        <p:spPr>
          <a:xfrm>
            <a:off x="467640" y="141264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E46C0A"/>
              </a:buClr>
              <a:buFont typeface="Wingdings" charset="2"/>
              <a:buChar char=""/>
            </a:pPr>
            <a:r>
              <a:rPr lang="en-US" sz="2800" b="0" strike="noStrike" spc="-1">
                <a:solidFill>
                  <a:srgbClr val="000000"/>
                </a:solidFill>
                <a:uFill>
                  <a:solidFill>
                    <a:srgbClr val="FFFFFF"/>
                  </a:solidFill>
                </a:uFill>
                <a:latin typeface="標楷體"/>
                <a:ea typeface="標楷體"/>
              </a:rPr>
              <a:t>各別衛生管理項目- </a:t>
            </a:r>
            <a:r>
              <a:rPr lang="en-US" sz="2800" b="1" strike="noStrike" spc="-1">
                <a:solidFill>
                  <a:srgbClr val="953735"/>
                </a:solidFill>
                <a:uFill>
                  <a:solidFill>
                    <a:srgbClr val="FFFFFF"/>
                  </a:solidFill>
                </a:uFill>
                <a:latin typeface="標楷體"/>
                <a:ea typeface="標楷體"/>
              </a:rPr>
              <a:t>浴室業</a:t>
            </a:r>
            <a:endParaRPr lang="en-US" sz="1800" b="0" strike="noStrike" spc="-1">
              <a:solidFill>
                <a:srgbClr val="000000"/>
              </a:solidFill>
              <a:uFill>
                <a:solidFill>
                  <a:srgbClr val="FFFFFF"/>
                </a:solidFill>
              </a:uFill>
              <a:latin typeface="Arial"/>
            </a:endParaRPr>
          </a:p>
          <a:p>
            <a:pPr marL="819000" indent="-367200">
              <a:lnSpc>
                <a:spcPct val="100000"/>
              </a:lnSpc>
              <a:buClr>
                <a:srgbClr val="000000"/>
              </a:buClr>
              <a:buFont typeface="Calibri"/>
              <a:buAutoNum type="arabicPeriod" startAt="6"/>
            </a:pPr>
            <a:r>
              <a:rPr lang="en-US" sz="2600" b="0" strike="noStrike" spc="-1">
                <a:solidFill>
                  <a:srgbClr val="000000"/>
                </a:solidFill>
                <a:uFill>
                  <a:solidFill>
                    <a:srgbClr val="FFFFFF"/>
                  </a:solidFill>
                </a:uFill>
                <a:latin typeface="標楷體"/>
                <a:ea typeface="標楷體"/>
              </a:rPr>
              <a:t>室內溫泉浴場需設置通風設備。</a:t>
            </a:r>
            <a:endParaRPr lang="en-US" sz="1800" b="0" strike="noStrike" spc="-1">
              <a:solidFill>
                <a:srgbClr val="000000"/>
              </a:solidFill>
              <a:uFill>
                <a:solidFill>
                  <a:srgbClr val="FFFFFF"/>
                </a:solidFill>
              </a:uFill>
              <a:latin typeface="Arial"/>
            </a:endParaRPr>
          </a:p>
          <a:p>
            <a:pPr marL="450720">
              <a:lnSpc>
                <a:spcPct val="100000"/>
              </a:lnSpc>
            </a:pPr>
            <a:endParaRPr lang="en-US" sz="1800" b="0" strike="noStrike" spc="-1">
              <a:solidFill>
                <a:srgbClr val="000000"/>
              </a:solidFill>
              <a:uFill>
                <a:solidFill>
                  <a:srgbClr val="FFFFFF"/>
                </a:solidFill>
              </a:uFill>
              <a:latin typeface="Arial"/>
            </a:endParaRPr>
          </a:p>
          <a:p>
            <a:pPr marL="965160" indent="-513360">
              <a:lnSpc>
                <a:spcPct val="100000"/>
              </a:lnSpc>
              <a:buClr>
                <a:srgbClr val="000000"/>
              </a:buClr>
              <a:buFont typeface="Calibri"/>
              <a:buAutoNum type="arabicPeriod" startAt="7"/>
            </a:pPr>
            <a:r>
              <a:rPr lang="en-US" sz="2600" b="0" strike="noStrike" spc="-1">
                <a:solidFill>
                  <a:srgbClr val="000000"/>
                </a:solidFill>
                <a:uFill>
                  <a:solidFill>
                    <a:srgbClr val="FFFFFF"/>
                  </a:solidFill>
                </a:uFill>
                <a:latin typeface="標楷體"/>
                <a:ea typeface="標楷體"/>
              </a:rPr>
              <a:t>PH值(6.5-8)</a:t>
            </a:r>
            <a:endParaRPr lang="en-US" sz="1800" b="0" strike="noStrike" spc="-1">
              <a:solidFill>
                <a:srgbClr val="000000"/>
              </a:solidFill>
              <a:uFill>
                <a:solidFill>
                  <a:srgbClr val="FFFFFF"/>
                </a:solidFill>
              </a:uFill>
              <a:latin typeface="Arial"/>
            </a:endParaRPr>
          </a:p>
          <a:p>
            <a:pPr marL="450720">
              <a:lnSpc>
                <a:spcPct val="100000"/>
              </a:lnSpc>
            </a:pPr>
            <a:endParaRPr lang="en-US" sz="1800" b="0" strike="noStrike" spc="-1">
              <a:solidFill>
                <a:srgbClr val="000000"/>
              </a:solidFill>
              <a:uFill>
                <a:solidFill>
                  <a:srgbClr val="FFFFFF"/>
                </a:solidFill>
              </a:uFill>
              <a:latin typeface="Arial"/>
            </a:endParaRPr>
          </a:p>
          <a:p>
            <a:pPr marL="965160" indent="-513360">
              <a:lnSpc>
                <a:spcPct val="100000"/>
              </a:lnSpc>
              <a:buClr>
                <a:srgbClr val="000000"/>
              </a:buClr>
              <a:buFont typeface="Calibri"/>
              <a:buAutoNum type="arabicPeriod" startAt="8"/>
            </a:pPr>
            <a:r>
              <a:rPr lang="en-US" sz="2600" b="0" strike="noStrike" spc="-1">
                <a:solidFill>
                  <a:srgbClr val="000000"/>
                </a:solidFill>
                <a:uFill>
                  <a:solidFill>
                    <a:srgbClr val="FFFFFF"/>
                  </a:solidFill>
                </a:uFill>
                <a:latin typeface="標楷體"/>
                <a:ea typeface="標楷體"/>
              </a:rPr>
              <a:t>微生物檢驗 </a:t>
            </a:r>
            <a:endParaRPr lang="en-US" sz="1800" b="0" strike="noStrike" spc="-1">
              <a:solidFill>
                <a:srgbClr val="000000"/>
              </a:solidFill>
              <a:uFill>
                <a:solidFill>
                  <a:srgbClr val="FFFFFF"/>
                </a:solidFill>
              </a:uFill>
              <a:latin typeface="Arial"/>
            </a:endParaRPr>
          </a:p>
          <a:p>
            <a:pPr marL="450720">
              <a:lnSpc>
                <a:spcPct val="100000"/>
              </a:lnSpc>
            </a:pPr>
            <a:r>
              <a:rPr lang="en-US" sz="2600" b="0" strike="noStrike" spc="-1">
                <a:solidFill>
                  <a:srgbClr val="000000"/>
                </a:solidFill>
                <a:uFill>
                  <a:solidFill>
                    <a:srgbClr val="FFFFFF"/>
                  </a:solidFill>
                </a:uFill>
                <a:latin typeface="標楷體"/>
                <a:ea typeface="標楷體"/>
              </a:rPr>
              <a:t>   (1)大腸桿菌 每100公撮不超過 1CFU </a:t>
            </a:r>
            <a:r>
              <a:rPr lang="en-US" sz="2800" b="0" strike="noStrike" spc="-1">
                <a:solidFill>
                  <a:srgbClr val="000000"/>
                </a:solidFill>
                <a:uFill>
                  <a:solidFill>
                    <a:srgbClr val="FFFFFF"/>
                  </a:solidFill>
                </a:uFill>
                <a:latin typeface="標楷體"/>
                <a:ea typeface="標楷體"/>
              </a:rPr>
              <a:t>(或 1.0MPN)</a:t>
            </a:r>
            <a:endParaRPr lang="en-US" sz="1800" b="0" strike="noStrike" spc="-1">
              <a:solidFill>
                <a:srgbClr val="000000"/>
              </a:solidFill>
              <a:uFill>
                <a:solidFill>
                  <a:srgbClr val="FFFFFF"/>
                </a:solidFill>
              </a:uFill>
              <a:latin typeface="Arial"/>
            </a:endParaRPr>
          </a:p>
          <a:p>
            <a:pPr marL="450720">
              <a:lnSpc>
                <a:spcPct val="100000"/>
              </a:lnSpc>
            </a:pPr>
            <a:r>
              <a:rPr lang="en-US" sz="2600" b="0" strike="noStrike" spc="-1">
                <a:solidFill>
                  <a:srgbClr val="000000"/>
                </a:solidFill>
                <a:uFill>
                  <a:solidFill>
                    <a:srgbClr val="FFFFFF"/>
                  </a:solidFill>
                </a:uFill>
                <a:latin typeface="標楷體"/>
                <a:ea typeface="標楷體"/>
              </a:rPr>
              <a:t>   (2)生菌數 每1公撮不超過 500CFU </a:t>
            </a:r>
            <a:endParaRPr lang="en-US" sz="1800" b="0" strike="noStrike" spc="-1">
              <a:solidFill>
                <a:srgbClr val="000000"/>
              </a:solidFill>
              <a:uFill>
                <a:solidFill>
                  <a:srgbClr val="FFFFFF"/>
                </a:solidFill>
              </a:uFill>
              <a:latin typeface="Arial"/>
            </a:endParaRPr>
          </a:p>
          <a:p>
            <a:pPr marL="450720">
              <a:lnSpc>
                <a:spcPct val="100000"/>
              </a:lnSpc>
            </a:pPr>
            <a:endParaRPr lang="en-US" sz="1800" b="0" strike="noStrike" spc="-1">
              <a:solidFill>
                <a:srgbClr val="000000"/>
              </a:solidFill>
              <a:uFill>
                <a:solidFill>
                  <a:srgbClr val="FFFFFF"/>
                </a:solidFill>
              </a:uFill>
              <a:latin typeface="Arial"/>
            </a:endParaRPr>
          </a:p>
          <a:p>
            <a:pPr marL="450720">
              <a:lnSpc>
                <a:spcPct val="100000"/>
              </a:lnSpc>
            </a:pPr>
            <a:r>
              <a:rPr lang="en-US" sz="2600" b="0" strike="noStrike" spc="-1">
                <a:solidFill>
                  <a:srgbClr val="000000"/>
                </a:solidFill>
                <a:uFill>
                  <a:solidFill>
                    <a:srgbClr val="FFFFFF"/>
                  </a:solidFill>
                </a:uFill>
                <a:latin typeface="標楷體"/>
                <a:ea typeface="標楷體"/>
              </a:rPr>
              <a:t>9.提供保險套（符合藥事法規定）及水性潤滑液。</a:t>
            </a:r>
            <a:endParaRPr lang="en-US" sz="1800" b="0" strike="noStrike" spc="-1">
              <a:solidFill>
                <a:srgbClr val="000000"/>
              </a:solidFill>
              <a:uFill>
                <a:solidFill>
                  <a:srgbClr val="FFFFFF"/>
                </a:solidFill>
              </a:uFill>
              <a:latin typeface="Arial"/>
            </a:endParaRPr>
          </a:p>
          <a:p>
            <a:pPr marL="450720">
              <a:lnSpc>
                <a:spcPct val="100000"/>
              </a:lnSpc>
            </a:pPr>
            <a:endParaRPr lang="en-US" sz="1800" b="0" strike="noStrike" spc="-1">
              <a:solidFill>
                <a:srgbClr val="000000"/>
              </a:solidFill>
              <a:uFill>
                <a:solidFill>
                  <a:srgbClr val="FFFFFF"/>
                </a:solidFill>
              </a:uFill>
              <a:latin typeface="Arial"/>
            </a:endParaRPr>
          </a:p>
          <a:p>
            <a:pPr marL="450720">
              <a:lnSpc>
                <a:spcPct val="100000"/>
              </a:lnSpc>
            </a:pPr>
            <a:endParaRPr lang="en-US" sz="1800" b="0" strike="noStrike" spc="-1">
              <a:solidFill>
                <a:srgbClr val="000000"/>
              </a:solidFill>
              <a:uFill>
                <a:solidFill>
                  <a:srgbClr val="FFFFFF"/>
                </a:solidFill>
              </a:uFill>
              <a:latin typeface="Arial"/>
            </a:endParaRPr>
          </a:p>
          <a:p>
            <a:pPr marL="450720">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467640" y="149544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Wingdings" charset="2"/>
              <a:buChar char=""/>
            </a:pPr>
            <a:r>
              <a:rPr lang="en-US" sz="2800" b="0" strike="noStrike" spc="-1">
                <a:solidFill>
                  <a:srgbClr val="000000"/>
                </a:solidFill>
                <a:uFill>
                  <a:solidFill>
                    <a:srgbClr val="FFFFFF"/>
                  </a:solidFill>
                </a:uFill>
                <a:latin typeface="標楷體"/>
                <a:ea typeface="標楷體"/>
              </a:rPr>
              <a:t>各別衛生管理項目-</a:t>
            </a:r>
            <a:r>
              <a:rPr lang="en-US" sz="2800" b="1" strike="noStrike" spc="-1">
                <a:solidFill>
                  <a:srgbClr val="E46C0A"/>
                </a:solidFill>
                <a:uFill>
                  <a:solidFill>
                    <a:srgbClr val="FFFFFF"/>
                  </a:solidFill>
                </a:uFill>
                <a:latin typeface="標楷體"/>
                <a:ea typeface="標楷體"/>
              </a:rPr>
              <a:t>游泳業</a:t>
            </a:r>
            <a:r>
              <a:rPr lang="en-US" sz="2800" b="0" strike="noStrike" spc="-1">
                <a:solidFill>
                  <a:srgbClr val="000000"/>
                </a:solidFill>
                <a:uFill>
                  <a:solidFill>
                    <a:srgbClr val="FFFFFF"/>
                  </a:solidFill>
                </a:uFill>
                <a:latin typeface="標楷體"/>
                <a:ea typeface="標楷體"/>
              </a:rPr>
              <a:t> </a:t>
            </a:r>
            <a:endParaRPr lang="en-US" sz="1800" b="0" strike="noStrike" spc="-1">
              <a:solidFill>
                <a:srgbClr val="000000"/>
              </a:solidFill>
              <a:uFill>
                <a:solidFill>
                  <a:srgbClr val="FFFFFF"/>
                </a:solidFill>
              </a:uFill>
              <a:latin typeface="Arial"/>
            </a:endParaRPr>
          </a:p>
          <a:p>
            <a:pPr marL="514440" indent="-6228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標楷體"/>
                <a:ea typeface="標楷體"/>
              </a:rPr>
              <a:t>男女更衣室及沖洗室應分隔使用，且設備整齊清潔。</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514440" indent="-62280">
              <a:lnSpc>
                <a:spcPct val="100000"/>
              </a:lnSpc>
              <a:buClr>
                <a:srgbClr val="000000"/>
              </a:buClr>
              <a:buFont typeface="Calibri"/>
              <a:buAutoNum type="arabicPeriod"/>
            </a:pPr>
            <a:r>
              <a:rPr lang="en-US" sz="2400" b="0" strike="noStrike" spc="-1">
                <a:solidFill>
                  <a:srgbClr val="000000"/>
                </a:solidFill>
                <a:uFill>
                  <a:solidFill>
                    <a:srgbClr val="FFFFFF"/>
                  </a:solidFill>
                </a:uFill>
                <a:latin typeface="標楷體"/>
                <a:ea typeface="標楷體"/>
              </a:rPr>
              <a:t>懸掛並公告最近一期水質檢驗報告及每日水質紀錄。</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
        <p:nvSpPr>
          <p:cNvPr id="202" name="CustomShape 2"/>
          <p:cNvSpPr/>
          <p:nvPr/>
        </p:nvSpPr>
        <p:spPr>
          <a:xfrm>
            <a:off x="300240" y="514800"/>
            <a:ext cx="40802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203" name="CustomShape 3"/>
          <p:cNvSpPr/>
          <p:nvPr/>
        </p:nvSpPr>
        <p:spPr>
          <a:xfrm>
            <a:off x="343080" y="514800"/>
            <a:ext cx="399420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300240" y="514800"/>
            <a:ext cx="40802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205" name="CustomShape 2"/>
          <p:cNvSpPr/>
          <p:nvPr/>
        </p:nvSpPr>
        <p:spPr>
          <a:xfrm>
            <a:off x="343080" y="514800"/>
            <a:ext cx="399420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sp>
        <p:nvSpPr>
          <p:cNvPr id="206" name="CustomShape 3"/>
          <p:cNvSpPr/>
          <p:nvPr/>
        </p:nvSpPr>
        <p:spPr>
          <a:xfrm>
            <a:off x="467640" y="149544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Wingdings" charset="2"/>
              <a:buChar char=""/>
            </a:pPr>
            <a:r>
              <a:rPr lang="en-US" sz="2800" b="0" strike="noStrike" spc="-1">
                <a:solidFill>
                  <a:srgbClr val="000000"/>
                </a:solidFill>
                <a:uFill>
                  <a:solidFill>
                    <a:srgbClr val="FFFFFF"/>
                  </a:solidFill>
                </a:uFill>
                <a:latin typeface="標楷體"/>
                <a:ea typeface="標楷體"/>
              </a:rPr>
              <a:t>各別衛生管理項目-</a:t>
            </a:r>
            <a:r>
              <a:rPr lang="en-US" sz="2800" b="1" strike="noStrike" spc="-1">
                <a:solidFill>
                  <a:srgbClr val="E46C0A"/>
                </a:solidFill>
                <a:uFill>
                  <a:solidFill>
                    <a:srgbClr val="FFFFFF"/>
                  </a:solidFill>
                </a:uFill>
                <a:latin typeface="標楷體"/>
                <a:ea typeface="標楷體"/>
              </a:rPr>
              <a:t>游泳業</a:t>
            </a:r>
            <a:r>
              <a:rPr lang="en-US" sz="2800" b="0" strike="noStrike" spc="-1">
                <a:solidFill>
                  <a:srgbClr val="000000"/>
                </a:solidFill>
                <a:uFill>
                  <a:solidFill>
                    <a:srgbClr val="FFFFFF"/>
                  </a:solidFill>
                </a:uFill>
                <a:latin typeface="標楷體"/>
                <a:ea typeface="標楷體"/>
              </a:rPr>
              <a:t> </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907920" indent="-456120">
              <a:lnSpc>
                <a:spcPct val="100000"/>
              </a:lnSpc>
              <a:buClr>
                <a:srgbClr val="000000"/>
              </a:buClr>
              <a:buFont typeface="Calibri"/>
              <a:buAutoNum type="arabicPeriod" startAt="2"/>
            </a:pPr>
            <a:r>
              <a:rPr lang="en-US" sz="2400" b="0" strike="noStrike" spc="-1">
                <a:solidFill>
                  <a:srgbClr val="000000"/>
                </a:solidFill>
                <a:uFill>
                  <a:solidFill>
                    <a:srgbClr val="FFFFFF"/>
                  </a:solidFill>
                </a:uFill>
                <a:latin typeface="標楷體"/>
                <a:ea typeface="標楷體"/>
              </a:rPr>
              <a:t>懸掛並公告最近一期水質檢驗報告及每日水質紀錄。</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pic>
        <p:nvPicPr>
          <p:cNvPr id="207" name="Picture 2"/>
          <p:cNvPicPr/>
          <p:nvPr/>
        </p:nvPicPr>
        <p:blipFill>
          <a:blip r:embed="rId2" cstate="print"/>
          <a:stretch/>
        </p:blipFill>
        <p:spPr>
          <a:xfrm>
            <a:off x="1475640" y="2781000"/>
            <a:ext cx="4103280" cy="3095280"/>
          </a:xfrm>
          <a:prstGeom prst="rect">
            <a:avLst/>
          </a:prstGeom>
          <a:ln>
            <a:noFill/>
          </a:ln>
        </p:spPr>
      </p:pic>
      <p:sp>
        <p:nvSpPr>
          <p:cNvPr id="208" name="CustomShape 4"/>
          <p:cNvSpPr/>
          <p:nvPr/>
        </p:nvSpPr>
        <p:spPr>
          <a:xfrm>
            <a:off x="5940000" y="3213000"/>
            <a:ext cx="2735280" cy="2519280"/>
          </a:xfrm>
          <a:prstGeom prst="wedgeRoundRectCallout">
            <a:avLst>
              <a:gd name="adj1" fmla="val -40553"/>
              <a:gd name="adj2" fmla="val 11984"/>
              <a:gd name="adj3" fmla="val 16667"/>
            </a:avLst>
          </a:prstGeom>
          <a:solidFill>
            <a:srgbClr val="CCFFFF"/>
          </a:solidFill>
          <a:ln w="76320">
            <a:round/>
          </a:ln>
        </p:spPr>
        <p:style>
          <a:lnRef idx="2">
            <a:schemeClr val="accent5"/>
          </a:lnRef>
          <a:fillRef idx="1">
            <a:schemeClr val="lt1"/>
          </a:fillRef>
          <a:effectRef idx="0">
            <a:schemeClr val="accent5"/>
          </a:effectRef>
          <a:fontRef idx="minor"/>
        </p:style>
        <p:txBody>
          <a:bodyPr lIns="90000" tIns="45000" rIns="90000" bIns="45000" anchor="ctr"/>
          <a:lstStyle/>
          <a:p>
            <a:pPr>
              <a:lnSpc>
                <a:spcPct val="100000"/>
              </a:lnSpc>
            </a:pPr>
            <a:r>
              <a:rPr lang="en-US" sz="1800" b="0" strike="noStrike" spc="-1">
                <a:solidFill>
                  <a:srgbClr val="000000"/>
                </a:solidFill>
                <a:uFill>
                  <a:solidFill>
                    <a:srgbClr val="FFFFFF"/>
                  </a:solidFill>
                </a:uFill>
                <a:latin typeface="標楷體"/>
                <a:ea typeface="標楷體"/>
              </a:rPr>
              <a:t>每日業者自行紀錄</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標楷體"/>
                <a:ea typeface="標楷體"/>
              </a:rPr>
              <a:t>並公布</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標楷體"/>
                <a:ea typeface="標楷體"/>
              </a:rPr>
              <a:t> 1.PH</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標楷體"/>
                <a:ea typeface="標楷體"/>
              </a:rPr>
              <a:t> 2.自由餘氯值</a:t>
            </a:r>
            <a:endParaRPr lang="en-US" sz="1800" b="0" strike="noStrike" spc="-1">
              <a:solidFill>
                <a:srgbClr val="000000"/>
              </a:solidFill>
              <a:uFill>
                <a:solidFill>
                  <a:srgbClr val="FFFFFF"/>
                </a:solidFill>
              </a:u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300240" y="514800"/>
            <a:ext cx="40802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210" name="CustomShape 2"/>
          <p:cNvSpPr/>
          <p:nvPr/>
        </p:nvSpPr>
        <p:spPr>
          <a:xfrm>
            <a:off x="343080" y="514800"/>
            <a:ext cx="399420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sp>
        <p:nvSpPr>
          <p:cNvPr id="211" name="CustomShape 3"/>
          <p:cNvSpPr/>
          <p:nvPr/>
        </p:nvSpPr>
        <p:spPr>
          <a:xfrm>
            <a:off x="467640" y="149544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Wingdings" charset="2"/>
              <a:buChar char=""/>
            </a:pPr>
            <a:r>
              <a:rPr lang="en-US" sz="2800" b="0" strike="noStrike" spc="-1">
                <a:solidFill>
                  <a:srgbClr val="000000"/>
                </a:solidFill>
                <a:uFill>
                  <a:solidFill>
                    <a:srgbClr val="FFFFFF"/>
                  </a:solidFill>
                </a:uFill>
                <a:latin typeface="標楷體"/>
                <a:ea typeface="標楷體"/>
              </a:rPr>
              <a:t>各別衛生管理項目-</a:t>
            </a:r>
            <a:r>
              <a:rPr lang="en-US" sz="2800" b="1" strike="noStrike" spc="-1">
                <a:solidFill>
                  <a:srgbClr val="E46C0A"/>
                </a:solidFill>
                <a:uFill>
                  <a:solidFill>
                    <a:srgbClr val="FFFFFF"/>
                  </a:solidFill>
                </a:uFill>
                <a:latin typeface="標楷體"/>
                <a:ea typeface="標楷體"/>
              </a:rPr>
              <a:t>游泳業</a:t>
            </a:r>
            <a:endParaRPr lang="en-US" sz="1800" b="0" strike="noStrike" spc="-1">
              <a:solidFill>
                <a:srgbClr val="000000"/>
              </a:solidFill>
              <a:uFill>
                <a:solidFill>
                  <a:srgbClr val="FFFFFF"/>
                </a:solidFill>
              </a:uFill>
              <a:latin typeface="Arial"/>
            </a:endParaRPr>
          </a:p>
          <a:p>
            <a:pPr marL="870120" indent="-513360">
              <a:lnSpc>
                <a:spcPct val="100000"/>
              </a:lnSpc>
              <a:buClr>
                <a:srgbClr val="000000"/>
              </a:buClr>
              <a:buFont typeface="Calibri"/>
              <a:buAutoNum type="arabicPeriod" startAt="3"/>
            </a:pPr>
            <a:r>
              <a:rPr lang="en-US" sz="2400" b="0" strike="noStrike" spc="-1">
                <a:solidFill>
                  <a:srgbClr val="000000"/>
                </a:solidFill>
                <a:uFill>
                  <a:solidFill>
                    <a:srgbClr val="FFFFFF"/>
                  </a:solidFill>
                </a:uFill>
                <a:latin typeface="標楷體"/>
                <a:ea typeface="標楷體"/>
              </a:rPr>
              <a:t>水質澄清度、無異味</a:t>
            </a:r>
            <a:endParaRPr lang="en-US" sz="1800" b="0" strike="noStrike" spc="-1">
              <a:solidFill>
                <a:srgbClr val="000000"/>
              </a:solidFill>
              <a:uFill>
                <a:solidFill>
                  <a:srgbClr val="FFFFFF"/>
                </a:solidFill>
              </a:uFill>
              <a:latin typeface="Arial"/>
            </a:endParaRPr>
          </a:p>
          <a:p>
            <a:pPr marL="870120" indent="-513360">
              <a:lnSpc>
                <a:spcPct val="100000"/>
              </a:lnSpc>
              <a:buClr>
                <a:srgbClr val="000000"/>
              </a:buClr>
              <a:buFont typeface="Calibri"/>
              <a:buAutoNum type="arabicPeriod" startAt="3"/>
            </a:pPr>
            <a:r>
              <a:rPr lang="en-US" sz="2400" b="0" strike="noStrike" spc="-1">
                <a:solidFill>
                  <a:srgbClr val="000000"/>
                </a:solidFill>
                <a:uFill>
                  <a:solidFill>
                    <a:srgbClr val="FFFFFF"/>
                  </a:solidFill>
                </a:uFill>
                <a:latin typeface="標楷體"/>
                <a:ea typeface="標楷體"/>
              </a:rPr>
              <a:t>供客用之毛巾，應於每一客人使用後洗淨消毒，並保持清潔。</a:t>
            </a:r>
            <a:endParaRPr lang="en-US" sz="1800" b="0" strike="noStrike" spc="-1">
              <a:solidFill>
                <a:srgbClr val="000000"/>
              </a:solidFill>
              <a:uFill>
                <a:solidFill>
                  <a:srgbClr val="FFFFFF"/>
                </a:solidFill>
              </a:uFill>
              <a:latin typeface="Arial"/>
            </a:endParaRPr>
          </a:p>
          <a:p>
            <a:pPr marL="355680">
              <a:lnSpc>
                <a:spcPct val="100000"/>
              </a:lnSpc>
            </a:pPr>
            <a:endParaRPr lang="en-US" sz="1800" b="0" strike="noStrike" spc="-1">
              <a:solidFill>
                <a:srgbClr val="000000"/>
              </a:solidFill>
              <a:uFill>
                <a:solidFill>
                  <a:srgbClr val="FFFFFF"/>
                </a:solidFill>
              </a:uFill>
              <a:latin typeface="Arial"/>
            </a:endParaRPr>
          </a:p>
          <a:p>
            <a:pPr marL="870120" indent="-513360">
              <a:lnSpc>
                <a:spcPct val="100000"/>
              </a:lnSpc>
              <a:buClr>
                <a:srgbClr val="000000"/>
              </a:buClr>
              <a:buFont typeface="Calibri"/>
              <a:buAutoNum type="arabicPeriod" startAt="5"/>
            </a:pPr>
            <a:r>
              <a:rPr lang="en-US" sz="2400" b="0" strike="noStrike" spc="-1">
                <a:solidFill>
                  <a:srgbClr val="000000"/>
                </a:solidFill>
                <a:uFill>
                  <a:solidFill>
                    <a:srgbClr val="FFFFFF"/>
                  </a:solidFill>
                </a:uFill>
                <a:latin typeface="標楷體"/>
                <a:ea typeface="標楷體"/>
              </a:rPr>
              <a:t>應定期檢測pH值(6.5-8.0)及自由餘氯值(1-3ppm)</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870120" indent="-513360">
              <a:lnSpc>
                <a:spcPct val="100000"/>
              </a:lnSpc>
              <a:buClr>
                <a:srgbClr val="000000"/>
              </a:buClr>
              <a:buFont typeface="Calibri"/>
              <a:buAutoNum type="arabicPeriod" startAt="6"/>
            </a:pPr>
            <a:r>
              <a:rPr lang="en-US" sz="2400" b="0" strike="noStrike" spc="-1">
                <a:solidFill>
                  <a:srgbClr val="000000"/>
                </a:solidFill>
                <a:uFill>
                  <a:solidFill>
                    <a:srgbClr val="FFFFFF"/>
                  </a:solidFill>
                </a:uFill>
                <a:latin typeface="標楷體"/>
                <a:ea typeface="標楷體"/>
              </a:rPr>
              <a:t>微生物檢驗</a:t>
            </a:r>
            <a:endParaRPr lang="en-US" sz="1800" b="0" strike="noStrike" spc="-1">
              <a:solidFill>
                <a:srgbClr val="000000"/>
              </a:solidFill>
              <a:uFill>
                <a:solidFill>
                  <a:srgbClr val="FFFFFF"/>
                </a:solidFill>
              </a:uFill>
              <a:latin typeface="Arial"/>
            </a:endParaRPr>
          </a:p>
          <a:p>
            <a:pPr marL="450720" indent="352440">
              <a:lnSpc>
                <a:spcPct val="100000"/>
              </a:lnSpc>
            </a:pPr>
            <a:r>
              <a:rPr lang="en-US" sz="2400" b="0" strike="noStrike" spc="-1">
                <a:solidFill>
                  <a:srgbClr val="000000"/>
                </a:solidFill>
                <a:uFill>
                  <a:solidFill>
                    <a:srgbClr val="FFFFFF"/>
                  </a:solidFill>
                </a:uFill>
                <a:latin typeface="標楷體"/>
                <a:ea typeface="標楷體"/>
              </a:rPr>
              <a:t>(1)大腸桿菌 每100公撮不超過 1CFU (或 1.0MPN)</a:t>
            </a:r>
            <a:endParaRPr lang="en-US" sz="1800" b="0" strike="noStrike" spc="-1">
              <a:solidFill>
                <a:srgbClr val="000000"/>
              </a:solidFill>
              <a:uFill>
                <a:solidFill>
                  <a:srgbClr val="FFFFFF"/>
                </a:solidFill>
              </a:uFill>
              <a:latin typeface="Arial"/>
            </a:endParaRPr>
          </a:p>
          <a:p>
            <a:pPr marL="355680" indent="95400">
              <a:lnSpc>
                <a:spcPct val="100000"/>
              </a:lnSpc>
            </a:pPr>
            <a:r>
              <a:rPr lang="en-US" sz="2400" b="0" strike="noStrike" spc="-1">
                <a:solidFill>
                  <a:srgbClr val="000000"/>
                </a:solidFill>
                <a:uFill>
                  <a:solidFill>
                    <a:srgbClr val="FFFFFF"/>
                  </a:solidFill>
                </a:uFill>
                <a:latin typeface="標楷體"/>
                <a:ea typeface="標楷體"/>
              </a:rPr>
              <a:t>  (2)生菌數 每1公撮不超過 500CFU </a:t>
            </a:r>
            <a:endParaRPr lang="en-US" sz="1800" b="0" strike="noStrike" spc="-1">
              <a:solidFill>
                <a:srgbClr val="000000"/>
              </a:solidFill>
              <a:uFill>
                <a:solidFill>
                  <a:srgbClr val="FFFFFF"/>
                </a:solidFill>
              </a:uFill>
              <a:latin typeface="Arial"/>
            </a:endParaRPr>
          </a:p>
          <a:p>
            <a:pPr marL="355680" indent="95400">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圖片 142"/>
          <p:cNvPicPr/>
          <p:nvPr/>
        </p:nvPicPr>
        <p:blipFill>
          <a:blip r:embed="rId2" cstate="print"/>
          <a:stretch/>
        </p:blipFill>
        <p:spPr>
          <a:xfrm>
            <a:off x="4097520" y="288000"/>
            <a:ext cx="4984200" cy="2808000"/>
          </a:xfrm>
          <a:prstGeom prst="rect">
            <a:avLst/>
          </a:prstGeom>
          <a:ln>
            <a:noFill/>
          </a:ln>
        </p:spPr>
      </p:pic>
      <p:sp>
        <p:nvSpPr>
          <p:cNvPr id="144" name="TextShape 1"/>
          <p:cNvSpPr txBox="1"/>
          <p:nvPr/>
        </p:nvSpPr>
        <p:spPr>
          <a:xfrm>
            <a:off x="504000" y="854280"/>
            <a:ext cx="3277080" cy="1809720"/>
          </a:xfrm>
          <a:prstGeom prst="rect">
            <a:avLst/>
          </a:prstGeom>
          <a:noFill/>
          <a:ln>
            <a:noFill/>
          </a:ln>
        </p:spPr>
        <p:txBody>
          <a:bodyPr lIns="90000" tIns="45000" rIns="90000" bIns="45000"/>
          <a:lstStyle/>
          <a:p>
            <a:r>
              <a:rPr lang="en-US" sz="2400" b="0" strike="noStrike" spc="-1" dirty="0" err="1">
                <a:solidFill>
                  <a:srgbClr val="000000"/>
                </a:solidFill>
                <a:uFill>
                  <a:solidFill>
                    <a:srgbClr val="FFFFFF"/>
                  </a:solidFill>
                </a:uFill>
                <a:latin typeface="標楷體" pitchFamily="65" charset="-120"/>
                <a:ea typeface="標楷體" pitchFamily="65" charset="-120"/>
              </a:rPr>
              <a:t>登入可使用</a:t>
            </a:r>
            <a:endParaRPr lang="en-US" sz="2400" b="0" strike="noStrike" spc="-1" dirty="0">
              <a:solidFill>
                <a:srgbClr val="000000"/>
              </a:solidFill>
              <a:uFill>
                <a:solidFill>
                  <a:srgbClr val="FFFFFF"/>
                </a:solidFill>
              </a:uFill>
              <a:latin typeface="標楷體" pitchFamily="65" charset="-120"/>
              <a:ea typeface="標楷體" pitchFamily="65" charset="-120"/>
            </a:endParaRPr>
          </a:p>
          <a:p>
            <a:endParaRPr lang="en-US" sz="2400" b="0" strike="noStrike" spc="-1" dirty="0">
              <a:solidFill>
                <a:srgbClr val="000000"/>
              </a:solidFill>
              <a:uFill>
                <a:solidFill>
                  <a:srgbClr val="FFFFFF"/>
                </a:solidFill>
              </a:uFill>
              <a:latin typeface="標楷體" pitchFamily="65" charset="-120"/>
              <a:ea typeface="標楷體" pitchFamily="65" charset="-120"/>
            </a:endParaRPr>
          </a:p>
          <a:p>
            <a:r>
              <a:rPr lang="en-US" sz="2400" b="0" strike="noStrike" spc="-1" dirty="0" err="1">
                <a:solidFill>
                  <a:srgbClr val="000000"/>
                </a:solidFill>
                <a:uFill>
                  <a:solidFill>
                    <a:srgbClr val="FFFFFF"/>
                  </a:solidFill>
                </a:uFill>
                <a:latin typeface="標楷體" pitchFamily="65" charset="-120"/>
                <a:ea typeface="標楷體" pitchFamily="65" charset="-120"/>
              </a:rPr>
              <a:t>自然人憑證</a:t>
            </a:r>
            <a:endParaRPr lang="en-US" sz="2400" b="0" strike="noStrike" spc="-1" dirty="0">
              <a:solidFill>
                <a:srgbClr val="000000"/>
              </a:solidFill>
              <a:uFill>
                <a:solidFill>
                  <a:srgbClr val="FFFFFF"/>
                </a:solidFill>
              </a:uFill>
              <a:latin typeface="標楷體" pitchFamily="65" charset="-120"/>
              <a:ea typeface="標楷體" pitchFamily="65" charset="-120"/>
            </a:endParaRPr>
          </a:p>
          <a:p>
            <a:r>
              <a:rPr lang="en-US" sz="2400" b="0" strike="noStrike" spc="-1" dirty="0" err="1">
                <a:solidFill>
                  <a:srgbClr val="000000"/>
                </a:solidFill>
                <a:uFill>
                  <a:solidFill>
                    <a:srgbClr val="FFFFFF"/>
                  </a:solidFill>
                </a:uFill>
                <a:latin typeface="標楷體" pitchFamily="65" charset="-120"/>
                <a:ea typeface="標楷體" pitchFamily="65" charset="-120"/>
              </a:rPr>
              <a:t>GOOGLE或FACEBOOK帳號</a:t>
            </a:r>
            <a:endParaRPr lang="en-US" sz="2400" b="0" strike="noStrike" spc="-1" dirty="0">
              <a:solidFill>
                <a:srgbClr val="000000"/>
              </a:solidFill>
              <a:uFill>
                <a:solidFill>
                  <a:srgbClr val="FFFFFF"/>
                </a:solidFill>
              </a:uFill>
              <a:latin typeface="標楷體" pitchFamily="65" charset="-120"/>
              <a:ea typeface="標楷體" pitchFamily="65" charset="-120"/>
            </a:endParaRPr>
          </a:p>
          <a:p>
            <a:endParaRPr lang="en-US" sz="2400" b="0" strike="noStrike" spc="-1" dirty="0">
              <a:solidFill>
                <a:srgbClr val="000000"/>
              </a:solidFill>
              <a:uFill>
                <a:solidFill>
                  <a:srgbClr val="FFFFFF"/>
                </a:solidFill>
              </a:uFill>
              <a:latin typeface="標楷體" pitchFamily="65" charset="-120"/>
              <a:ea typeface="標楷體" pitchFamily="65" charset="-120"/>
            </a:endParaRPr>
          </a:p>
          <a:p>
            <a:r>
              <a:rPr lang="en-US" sz="2400" b="0" strike="noStrike" spc="-1" dirty="0" err="1">
                <a:solidFill>
                  <a:srgbClr val="000000"/>
                </a:solidFill>
                <a:uFill>
                  <a:solidFill>
                    <a:srgbClr val="FFFFFF"/>
                  </a:solidFill>
                </a:uFill>
                <a:latin typeface="標楷體" pitchFamily="65" charset="-120"/>
                <a:ea typeface="標楷體" pitchFamily="65" charset="-120"/>
              </a:rPr>
              <a:t>加入會員</a:t>
            </a:r>
            <a:endParaRPr lang="en-US" sz="2400" b="0" strike="noStrike" spc="-1" dirty="0">
              <a:solidFill>
                <a:srgbClr val="000000"/>
              </a:solidFill>
              <a:uFill>
                <a:solidFill>
                  <a:srgbClr val="FFFFFF"/>
                </a:solidFill>
              </a:uFill>
              <a:latin typeface="標楷體" pitchFamily="65" charset="-120"/>
              <a:ea typeface="標楷體" pitchFamily="65" charset="-120"/>
            </a:endParaRPr>
          </a:p>
        </p:txBody>
      </p:sp>
      <p:pic>
        <p:nvPicPr>
          <p:cNvPr id="145" name="圖片 144"/>
          <p:cNvPicPr/>
          <p:nvPr/>
        </p:nvPicPr>
        <p:blipFill>
          <a:blip r:embed="rId3" cstate="print"/>
          <a:stretch/>
        </p:blipFill>
        <p:spPr>
          <a:xfrm>
            <a:off x="4094280" y="2664000"/>
            <a:ext cx="4977720" cy="2804760"/>
          </a:xfrm>
          <a:prstGeom prst="rect">
            <a:avLst/>
          </a:prstGeom>
          <a:ln>
            <a:noFill/>
          </a:ln>
        </p:spPr>
      </p:pic>
      <p:sp>
        <p:nvSpPr>
          <p:cNvPr id="146" name="TextShape 2"/>
          <p:cNvSpPr txBox="1"/>
          <p:nvPr/>
        </p:nvSpPr>
        <p:spPr>
          <a:xfrm>
            <a:off x="500034" y="3786190"/>
            <a:ext cx="3096000" cy="1236600"/>
          </a:xfrm>
          <a:prstGeom prst="rect">
            <a:avLst/>
          </a:prstGeom>
          <a:noFill/>
          <a:ln>
            <a:noFill/>
          </a:ln>
        </p:spPr>
        <p:txBody>
          <a:bodyPr lIns="90000" tIns="45000" rIns="90000" bIns="45000"/>
          <a:lstStyle/>
          <a:p>
            <a:r>
              <a:rPr lang="en-US" sz="2400" b="0" strike="noStrike" spc="-1" dirty="0" err="1">
                <a:solidFill>
                  <a:srgbClr val="000000"/>
                </a:solidFill>
                <a:uFill>
                  <a:solidFill>
                    <a:srgbClr val="FFFFFF"/>
                  </a:solidFill>
                </a:uFill>
                <a:latin typeface="標楷體" pitchFamily="65" charset="-120"/>
                <a:ea typeface="標楷體" pitchFamily="65" charset="-120"/>
              </a:rPr>
              <a:t>請依店家營業類別選擇必修課程</a:t>
            </a:r>
            <a:endParaRPr lang="en-US" sz="2400" b="0" strike="noStrike" spc="-1" dirty="0">
              <a:solidFill>
                <a:srgbClr val="000000"/>
              </a:solidFill>
              <a:uFill>
                <a:solidFill>
                  <a:srgbClr val="FFFFFF"/>
                </a:solidFill>
              </a:uFill>
              <a:latin typeface="標楷體" pitchFamily="65" charset="-120"/>
              <a:ea typeface="標楷體" pitchFamily="65" charset="-120"/>
            </a:endParaRPr>
          </a:p>
          <a:p>
            <a:endParaRPr lang="en-US" sz="2400" b="0" strike="noStrike" spc="-1" dirty="0">
              <a:solidFill>
                <a:srgbClr val="000000"/>
              </a:solidFill>
              <a:uFill>
                <a:solidFill>
                  <a:srgbClr val="FFFFFF"/>
                </a:solidFill>
              </a:uFill>
              <a:latin typeface="標楷體" pitchFamily="65" charset="-120"/>
              <a:ea typeface="標楷體" pitchFamily="65" charset="-120"/>
            </a:endParaRPr>
          </a:p>
          <a:p>
            <a:r>
              <a:rPr lang="en-US" sz="2400" b="0" strike="noStrike" spc="-1" dirty="0" err="1">
                <a:solidFill>
                  <a:srgbClr val="000000"/>
                </a:solidFill>
                <a:uFill>
                  <a:solidFill>
                    <a:srgbClr val="FFFFFF"/>
                  </a:solidFill>
                </a:uFill>
                <a:latin typeface="標楷體" pitchFamily="65" charset="-120"/>
                <a:ea typeface="標楷體" pitchFamily="65" charset="-120"/>
              </a:rPr>
              <a:t>完成影片學習</a:t>
            </a:r>
            <a:r>
              <a:rPr lang="en-US" sz="2400" b="0" strike="noStrike" spc="-1" dirty="0">
                <a:solidFill>
                  <a:srgbClr val="000000"/>
                </a:solidFill>
                <a:uFill>
                  <a:solidFill>
                    <a:srgbClr val="FFFFFF"/>
                  </a:solidFill>
                </a:uFill>
                <a:latin typeface="標楷體" pitchFamily="65" charset="-120"/>
                <a:ea typeface="標楷體" pitchFamily="65" charset="-120"/>
              </a:rPr>
              <a:t> </a:t>
            </a:r>
            <a:r>
              <a:rPr lang="en-US" sz="2400" b="0" strike="noStrike" spc="-1" dirty="0" err="1">
                <a:solidFill>
                  <a:srgbClr val="000000"/>
                </a:solidFill>
                <a:uFill>
                  <a:solidFill>
                    <a:srgbClr val="FFFFFF"/>
                  </a:solidFill>
                </a:uFill>
                <a:latin typeface="標楷體" pitchFamily="65" charset="-120"/>
                <a:ea typeface="標楷體" pitchFamily="65" charset="-120"/>
              </a:rPr>
              <a:t>問卷</a:t>
            </a:r>
            <a:r>
              <a:rPr lang="en-US" sz="2400" b="0" strike="noStrike" spc="-1" dirty="0">
                <a:solidFill>
                  <a:srgbClr val="000000"/>
                </a:solidFill>
                <a:uFill>
                  <a:solidFill>
                    <a:srgbClr val="FFFFFF"/>
                  </a:solidFill>
                </a:uFill>
                <a:latin typeface="標楷體" pitchFamily="65" charset="-120"/>
                <a:ea typeface="標楷體" pitchFamily="65" charset="-120"/>
              </a:rPr>
              <a:t> </a:t>
            </a:r>
            <a:r>
              <a:rPr lang="en-US" sz="2400" b="0" strike="noStrike" spc="-1" dirty="0" err="1">
                <a:solidFill>
                  <a:srgbClr val="000000"/>
                </a:solidFill>
                <a:uFill>
                  <a:solidFill>
                    <a:srgbClr val="FFFFFF"/>
                  </a:solidFill>
                </a:uFill>
                <a:latin typeface="標楷體" pitchFamily="65" charset="-120"/>
                <a:ea typeface="標楷體" pitchFamily="65" charset="-120"/>
              </a:rPr>
              <a:t>測驗</a:t>
            </a:r>
            <a:endParaRPr lang="en-US" sz="2400" b="0" strike="noStrike" spc="-1" dirty="0">
              <a:solidFill>
                <a:srgbClr val="000000"/>
              </a:solidFill>
              <a:uFill>
                <a:solidFill>
                  <a:srgbClr val="FFFFFF"/>
                </a:solidFill>
              </a:uFill>
              <a:latin typeface="標楷體" pitchFamily="65" charset="-120"/>
              <a:ea typeface="標楷體" pitchFamily="65" charset="-12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648000" y="171720"/>
            <a:ext cx="4123440" cy="98028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pic>
        <p:nvPicPr>
          <p:cNvPr id="148" name="圖片 147"/>
          <p:cNvPicPr/>
          <p:nvPr/>
        </p:nvPicPr>
        <p:blipFill>
          <a:blip r:embed="rId2" cstate="print"/>
          <a:stretch/>
        </p:blipFill>
        <p:spPr>
          <a:xfrm>
            <a:off x="785786" y="357166"/>
            <a:ext cx="7858080" cy="792000"/>
          </a:xfrm>
          <a:prstGeom prst="rect">
            <a:avLst/>
          </a:prstGeom>
          <a:ln>
            <a:noFill/>
          </a:ln>
        </p:spPr>
      </p:pic>
      <p:pic>
        <p:nvPicPr>
          <p:cNvPr id="149" name="圖片 148"/>
          <p:cNvPicPr/>
          <p:nvPr/>
        </p:nvPicPr>
        <p:blipFill>
          <a:blip r:embed="rId3" cstate="print"/>
          <a:stretch/>
        </p:blipFill>
        <p:spPr>
          <a:xfrm>
            <a:off x="571472" y="1428736"/>
            <a:ext cx="7620120" cy="4286160"/>
          </a:xfrm>
          <a:prstGeom prst="rect">
            <a:avLst/>
          </a:prstGeom>
          <a:ln>
            <a:noFill/>
          </a:ln>
        </p:spPr>
      </p:pic>
      <p:sp>
        <p:nvSpPr>
          <p:cNvPr id="150" name="TextShape 2"/>
          <p:cNvSpPr txBox="1"/>
          <p:nvPr/>
        </p:nvSpPr>
        <p:spPr>
          <a:xfrm>
            <a:off x="6429388" y="2000240"/>
            <a:ext cx="2016000" cy="3286148"/>
          </a:xfrm>
          <a:prstGeom prst="rect">
            <a:avLst/>
          </a:prstGeom>
          <a:solidFill>
            <a:srgbClr val="EEEEEE"/>
          </a:solidFill>
          <a:ln>
            <a:noFill/>
          </a:ln>
        </p:spPr>
        <p:txBody>
          <a:bodyPr lIns="90000" tIns="45000" rIns="90000" bIns="45000"/>
          <a:lstStyle/>
          <a:p>
            <a:r>
              <a:rPr lang="en-US" sz="2400" b="0" strike="noStrike" spc="-1" dirty="0" err="1">
                <a:solidFill>
                  <a:srgbClr val="000000"/>
                </a:solidFill>
                <a:uFill>
                  <a:solidFill>
                    <a:srgbClr val="FFFFFF"/>
                  </a:solidFill>
                </a:uFill>
                <a:latin typeface="標楷體" pitchFamily="65" charset="-120"/>
                <a:ea typeface="標楷體" pitchFamily="65" charset="-120"/>
              </a:rPr>
              <a:t>列印後寫上店家名稱</a:t>
            </a:r>
            <a:endParaRPr lang="en-US" sz="2400" b="0" strike="noStrike" spc="-1" dirty="0">
              <a:solidFill>
                <a:srgbClr val="000000"/>
              </a:solidFill>
              <a:uFill>
                <a:solidFill>
                  <a:srgbClr val="FFFFFF"/>
                </a:solidFill>
              </a:uFill>
              <a:latin typeface="標楷體" pitchFamily="65" charset="-120"/>
              <a:ea typeface="標楷體" pitchFamily="65" charset="-120"/>
            </a:endParaRPr>
          </a:p>
          <a:p>
            <a:r>
              <a:rPr lang="en-US" sz="2400" b="0" strike="noStrike" spc="-1" dirty="0">
                <a:solidFill>
                  <a:srgbClr val="000000"/>
                </a:solidFill>
                <a:uFill>
                  <a:solidFill>
                    <a:srgbClr val="FFFFFF"/>
                  </a:solidFill>
                </a:uFill>
                <a:latin typeface="標楷體" pitchFamily="65" charset="-120"/>
                <a:ea typeface="標楷體" pitchFamily="65" charset="-120"/>
              </a:rPr>
              <a:t>、</a:t>
            </a:r>
            <a:r>
              <a:rPr lang="en-US" sz="2400" b="0" strike="noStrike" spc="-1" dirty="0" err="1">
                <a:solidFill>
                  <a:srgbClr val="000000"/>
                </a:solidFill>
                <a:uFill>
                  <a:solidFill>
                    <a:srgbClr val="FFFFFF"/>
                  </a:solidFill>
                </a:uFill>
                <a:latin typeface="標楷體" pitchFamily="65" charset="-120"/>
                <a:ea typeface="標楷體" pitchFamily="65" charset="-120"/>
              </a:rPr>
              <a:t>受訓人員姓名、身分證字號並蓋公司大小張傳真至</a:t>
            </a:r>
            <a:r>
              <a:rPr lang="en-US" sz="2400" b="0" strike="noStrike" spc="-1" dirty="0">
                <a:solidFill>
                  <a:srgbClr val="000000"/>
                </a:solidFill>
                <a:uFill>
                  <a:solidFill>
                    <a:srgbClr val="FFFFFF"/>
                  </a:solidFill>
                </a:uFill>
                <a:latin typeface="標楷體" pitchFamily="65" charset="-120"/>
                <a:ea typeface="標楷體" pitchFamily="65" charset="-120"/>
              </a:rPr>
              <a:t>(22577167)</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357158" y="428604"/>
            <a:ext cx="4123440" cy="98028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51" name="TextShape 1"/>
          <p:cNvSpPr txBox="1"/>
          <p:nvPr/>
        </p:nvSpPr>
        <p:spPr>
          <a:xfrm>
            <a:off x="571472" y="642918"/>
            <a:ext cx="7788240" cy="4379040"/>
          </a:xfrm>
          <a:prstGeom prst="rect">
            <a:avLst/>
          </a:prstGeom>
          <a:noFill/>
          <a:ln>
            <a:noFill/>
          </a:ln>
        </p:spPr>
        <p:txBody>
          <a:bodyPr lIns="90000" tIns="45000" rIns="90000" bIns="45000"/>
          <a:lstStyle/>
          <a:p>
            <a:pPr>
              <a:lnSpc>
                <a:spcPct val="100000"/>
              </a:lnSpc>
            </a:pPr>
            <a:r>
              <a:rPr lang="en-US" sz="3600" b="0" strike="noStrike" spc="-1" dirty="0" err="1">
                <a:solidFill>
                  <a:srgbClr val="000000"/>
                </a:solidFill>
                <a:uFill>
                  <a:solidFill>
                    <a:srgbClr val="FFFFFF"/>
                  </a:solidFill>
                </a:uFill>
                <a:latin typeface="標楷體"/>
                <a:ea typeface="標楷體"/>
              </a:rPr>
              <a:t>注意事項</a:t>
            </a:r>
            <a:r>
              <a:rPr lang="en-US" sz="3600" b="0" strike="noStrike" spc="-1" dirty="0">
                <a:solidFill>
                  <a:srgbClr val="000000"/>
                </a:solidFill>
                <a:uFill>
                  <a:solidFill>
                    <a:srgbClr val="FFFFFF"/>
                  </a:solidFill>
                </a:uFill>
                <a:latin typeface="標楷體"/>
                <a:ea typeface="標楷體"/>
              </a:rPr>
              <a:t>：</a:t>
            </a:r>
          </a:p>
          <a:p>
            <a:pPr>
              <a:lnSpc>
                <a:spcPct val="100000"/>
              </a:lnSpc>
            </a:pPr>
            <a:endParaRPr lang="en-US" sz="3600" b="0" strike="noStrike" spc="-1" dirty="0">
              <a:solidFill>
                <a:srgbClr val="000000"/>
              </a:solidFill>
              <a:uFill>
                <a:solidFill>
                  <a:srgbClr val="FFFFFF"/>
                </a:solidFill>
              </a:uFill>
              <a:latin typeface="標楷體"/>
              <a:ea typeface="標楷體"/>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標楷體"/>
                <a:ea typeface="標楷體"/>
              </a:rPr>
              <a:t>證書有效期限3年，請於到期前6個月內安排人員參訓。</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err="1">
                <a:solidFill>
                  <a:srgbClr val="000000"/>
                </a:solidFill>
                <a:uFill>
                  <a:solidFill>
                    <a:srgbClr val="FFFFFF"/>
                  </a:solidFill>
                </a:uFill>
                <a:latin typeface="標楷體"/>
                <a:ea typeface="標楷體"/>
              </a:rPr>
              <a:t>不同縣市證書無法共用</a:t>
            </a:r>
            <a:r>
              <a:rPr lang="en-US" sz="2400" b="0" strike="noStrike" spc="-1" dirty="0">
                <a:solidFill>
                  <a:srgbClr val="000000"/>
                </a:solidFill>
                <a:uFill>
                  <a:solidFill>
                    <a:srgbClr val="FFFFFF"/>
                  </a:solidFill>
                </a:uFill>
                <a:latin typeface="標楷體"/>
                <a:ea typeface="標楷體"/>
              </a:rPr>
              <a:t>。</a:t>
            </a: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err="1">
                <a:solidFill>
                  <a:srgbClr val="000000"/>
                </a:solidFill>
                <a:uFill>
                  <a:solidFill>
                    <a:srgbClr val="FFFFFF"/>
                  </a:solidFill>
                </a:uFill>
                <a:latin typeface="標楷體"/>
                <a:ea typeface="標楷體"/>
              </a:rPr>
              <a:t>需詢問開課資訊請洽</a:t>
            </a:r>
            <a:r>
              <a:rPr lang="en-US" sz="2400" b="0" strike="noStrike" spc="-1" dirty="0">
                <a:solidFill>
                  <a:srgbClr val="000000"/>
                </a:solidFill>
                <a:uFill>
                  <a:solidFill>
                    <a:srgbClr val="FFFFFF"/>
                  </a:solidFill>
                </a:uFill>
                <a:latin typeface="標楷體"/>
                <a:ea typeface="標楷體"/>
              </a:rPr>
              <a:t>(02)22577155</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a:solidFill>
                  <a:srgbClr val="000000"/>
                </a:solidFill>
                <a:uFill>
                  <a:solidFill>
                    <a:srgbClr val="FFFFFF"/>
                  </a:solidFill>
                </a:uFill>
                <a:latin typeface="標楷體"/>
                <a:ea typeface="標楷體"/>
              </a:rPr>
              <a:t>當日受訓滿7小時(須</a:t>
            </a:r>
            <a:r>
              <a:rPr lang="zh-TW" altLang="en-US" sz="2400" b="0" strike="noStrike" spc="-1" dirty="0">
                <a:solidFill>
                  <a:srgbClr val="000000"/>
                </a:solidFill>
                <a:uFill>
                  <a:solidFill>
                    <a:srgbClr val="FFFFFF"/>
                  </a:solidFill>
                </a:uFill>
                <a:latin typeface="標楷體"/>
                <a:ea typeface="標楷體"/>
              </a:rPr>
              <a:t>簽</a:t>
            </a:r>
            <a:r>
              <a:rPr lang="en-US" sz="2400" b="0" strike="noStrike" spc="-1" dirty="0" err="1">
                <a:solidFill>
                  <a:srgbClr val="000000"/>
                </a:solidFill>
                <a:uFill>
                  <a:solidFill>
                    <a:srgbClr val="FFFFFF"/>
                  </a:solidFill>
                </a:uFill>
                <a:latin typeface="標楷體"/>
                <a:ea typeface="標楷體"/>
              </a:rPr>
              <a:t>到及簽退</a:t>
            </a:r>
            <a:r>
              <a:rPr lang="en-US" sz="2400" b="0" strike="noStrike" spc="-1" dirty="0">
                <a:solidFill>
                  <a:srgbClr val="000000"/>
                </a:solidFill>
                <a:uFill>
                  <a:solidFill>
                    <a:srgbClr val="FFFFFF"/>
                  </a:solidFill>
                </a:uFill>
                <a:latin typeface="標楷體"/>
                <a:ea typeface="標楷體"/>
              </a:rPr>
              <a:t>)且當日考試分數達70分以上將核發證書。(</a:t>
            </a:r>
            <a:r>
              <a:rPr lang="en-US" sz="2400" b="0" strike="noStrike" spc="-1" dirty="0" err="1">
                <a:solidFill>
                  <a:srgbClr val="000000"/>
                </a:solidFill>
                <a:uFill>
                  <a:solidFill>
                    <a:srgbClr val="FFFFFF"/>
                  </a:solidFill>
                </a:uFill>
                <a:latin typeface="標楷體"/>
                <a:ea typeface="標楷體"/>
              </a:rPr>
              <a:t>不合格者擇日補考</a:t>
            </a:r>
            <a:r>
              <a:rPr lang="en-US" sz="2400" b="0" strike="noStrike" spc="-1" dirty="0">
                <a:solidFill>
                  <a:srgbClr val="000000"/>
                </a:solidFill>
                <a:uFill>
                  <a:solidFill>
                    <a:srgbClr val="FFFFFF"/>
                  </a:solidFill>
                </a:uFill>
                <a:latin typeface="標楷體"/>
                <a:ea typeface="標楷體"/>
              </a:rPr>
              <a:t>)。</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err="1">
                <a:solidFill>
                  <a:srgbClr val="000000"/>
                </a:solidFill>
                <a:uFill>
                  <a:solidFill>
                    <a:srgbClr val="FFFFFF"/>
                  </a:solidFill>
                </a:uFill>
                <a:latin typeface="標楷體"/>
                <a:ea typeface="標楷體"/>
              </a:rPr>
              <a:t>收到證書請妥善保管，如遺失須重新受訓</a:t>
            </a:r>
            <a:r>
              <a:rPr lang="en-US" sz="2400" b="0" strike="noStrike" spc="-1" dirty="0">
                <a:solidFill>
                  <a:srgbClr val="000000"/>
                </a:solidFill>
                <a:uFill>
                  <a:solidFill>
                    <a:srgbClr val="FFFFFF"/>
                  </a:solidFill>
                </a:uFill>
                <a:latin typeface="標楷體"/>
                <a:ea typeface="標楷體"/>
              </a:rPr>
              <a:t>。</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2400" b="0" strike="noStrike" spc="-1" dirty="0" err="1">
                <a:solidFill>
                  <a:srgbClr val="000000"/>
                </a:solidFill>
                <a:uFill>
                  <a:solidFill>
                    <a:srgbClr val="FFFFFF"/>
                  </a:solidFill>
                </a:uFill>
                <a:latin typeface="標楷體"/>
                <a:ea typeface="標楷體"/>
              </a:rPr>
              <a:t>證書製作時間約一個月，完成後依回郵寄參訓人員</a:t>
            </a:r>
            <a:r>
              <a:rPr lang="en-US" sz="2400" b="0" strike="noStrike" spc="-1" dirty="0">
                <a:solidFill>
                  <a:srgbClr val="000000"/>
                </a:solidFill>
                <a:uFill>
                  <a:solidFill>
                    <a:srgbClr val="FFFFFF"/>
                  </a:solidFill>
                </a:uFill>
                <a:latin typeface="標楷體"/>
                <a:ea typeface="標楷體"/>
              </a:rPr>
              <a:t>。</a:t>
            </a:r>
            <a:endParaRPr lang="en-US" sz="1800" b="0" strike="noStrike" spc="-1" dirty="0">
              <a:solidFill>
                <a:srgbClr val="000000"/>
              </a:solidFill>
              <a:uFill>
                <a:solidFill>
                  <a:srgbClr val="FFFFFF"/>
                </a:solidFill>
              </a:uFill>
              <a:latin typeface="Arial"/>
            </a:endParaRPr>
          </a:p>
          <a:p>
            <a:pPr marL="343080" indent="200160">
              <a:lnSpc>
                <a:spcPct val="100000"/>
              </a:lnSpc>
            </a:pP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366840" y="134064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000000"/>
                </a:solidFill>
                <a:uFill>
                  <a:solidFill>
                    <a:srgbClr val="FFFFFF"/>
                  </a:solidFill>
                </a:uFill>
                <a:latin typeface="標楷體"/>
                <a:ea typeface="標楷體"/>
              </a:rPr>
              <a:t> 10.</a:t>
            </a:r>
            <a:r>
              <a:rPr lang="en-US" sz="2800" b="0" strike="noStrike" spc="-1">
                <a:solidFill>
                  <a:srgbClr val="000000"/>
                </a:solidFill>
                <a:uFill>
                  <a:solidFill>
                    <a:srgbClr val="FFFFFF"/>
                  </a:solidFill>
                </a:uFill>
                <a:latin typeface="標楷體"/>
                <a:ea typeface="標楷體"/>
              </a:rPr>
              <a:t>營業場所設置</a:t>
            </a:r>
            <a:r>
              <a:rPr lang="en-US" sz="2800" b="1" strike="noStrike" spc="-1">
                <a:solidFill>
                  <a:srgbClr val="17375E"/>
                </a:solidFill>
                <a:uFill>
                  <a:solidFill>
                    <a:srgbClr val="FFFFFF"/>
                  </a:solidFill>
                </a:uFill>
                <a:latin typeface="標楷體"/>
                <a:ea typeface="標楷體"/>
              </a:rPr>
              <a:t>告示牌及警語</a:t>
            </a:r>
            <a:r>
              <a:rPr lang="en-US" sz="2800" b="0" strike="noStrike" spc="-1">
                <a:solidFill>
                  <a:srgbClr val="000000"/>
                </a:solidFill>
                <a:uFill>
                  <a:solidFill>
                    <a:srgbClr val="FFFFFF"/>
                  </a:solidFill>
                </a:uFill>
                <a:latin typeface="標楷體"/>
                <a:ea typeface="標楷體"/>
              </a:rPr>
              <a:t>(禁菸標誌)</a:t>
            </a:r>
            <a:endParaRPr lang="en-US" sz="1800" b="0" strike="noStrike" spc="-1">
              <a:solidFill>
                <a:srgbClr val="000000"/>
              </a:solidFill>
              <a:uFill>
                <a:solidFill>
                  <a:srgbClr val="FFFFFF"/>
                </a:solidFill>
              </a:uFill>
              <a:latin typeface="Arial"/>
            </a:endParaRPr>
          </a:p>
          <a:p>
            <a:pPr marL="628560" indent="-18000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 張貼項目：所有業者都需貼禁菸標誌、</a:t>
            </a:r>
            <a:endParaRPr lang="en-US" sz="1800" b="0" strike="noStrike" spc="-1">
              <a:solidFill>
                <a:srgbClr val="000000"/>
              </a:solidFill>
              <a:uFill>
                <a:solidFill>
                  <a:srgbClr val="FFFFFF"/>
                </a:solidFill>
              </a:uFill>
              <a:latin typeface="Arial"/>
            </a:endParaRPr>
          </a:p>
          <a:p>
            <a:pPr marL="447840" indent="1886040">
              <a:lnSpc>
                <a:spcPct val="100000"/>
              </a:lnSpc>
            </a:pPr>
            <a:r>
              <a:rPr lang="en-US" sz="2400" b="0" strike="noStrike" spc="-1">
                <a:solidFill>
                  <a:srgbClr val="000000"/>
                </a:solidFill>
                <a:uFill>
                  <a:solidFill>
                    <a:srgbClr val="FFFFFF"/>
                  </a:solidFill>
                </a:uFill>
                <a:latin typeface="標楷體"/>
                <a:ea typeface="標楷體"/>
              </a:rPr>
              <a:t>(只有溫泉業者張貼)泡湯事項</a:t>
            </a:r>
            <a:endParaRPr lang="en-US" sz="1800" b="0" strike="noStrike" spc="-1">
              <a:solidFill>
                <a:srgbClr val="000000"/>
              </a:solidFill>
              <a:uFill>
                <a:solidFill>
                  <a:srgbClr val="FFFFFF"/>
                </a:solidFill>
              </a:uFill>
              <a:latin typeface="Arial"/>
            </a:endParaRPr>
          </a:p>
          <a:p>
            <a:pPr marL="447840" indent="2419200">
              <a:lnSpc>
                <a:spcPct val="100000"/>
              </a:lnSpc>
            </a:pPr>
            <a:r>
              <a:rPr lang="en-US" sz="1200" b="0" strike="noStrike" spc="-1">
                <a:solidFill>
                  <a:srgbClr val="000000"/>
                </a:solidFill>
                <a:uFill>
                  <a:solidFill>
                    <a:srgbClr val="FFFFFF"/>
                  </a:solidFill>
                </a:uFill>
                <a:latin typeface="標楷體"/>
                <a:ea typeface="標楷體"/>
              </a:rPr>
              <a:t> </a:t>
            </a:r>
            <a:endParaRPr lang="en-US" sz="1800" b="0" strike="noStrike" spc="-1">
              <a:solidFill>
                <a:srgbClr val="000000"/>
              </a:solidFill>
              <a:uFill>
                <a:solidFill>
                  <a:srgbClr val="FFFFFF"/>
                </a:solidFill>
              </a:uFill>
              <a:latin typeface="Arial"/>
            </a:endParaRPr>
          </a:p>
          <a:p>
            <a:pPr marL="809640" indent="-36072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貼紙索取：</a:t>
            </a:r>
            <a:endParaRPr lang="en-US" sz="1800" b="0" strike="noStrike" spc="-1">
              <a:solidFill>
                <a:srgbClr val="000000"/>
              </a:solidFill>
              <a:uFill>
                <a:solidFill>
                  <a:srgbClr val="FFFFFF"/>
                </a:solidFill>
              </a:uFill>
              <a:latin typeface="Arial"/>
            </a:endParaRPr>
          </a:p>
          <a:p>
            <a:pPr marL="804960">
              <a:lnSpc>
                <a:spcPct val="100000"/>
              </a:lnSpc>
            </a:pPr>
            <a:r>
              <a:rPr lang="en-US" sz="2400" b="0" strike="noStrike" spc="-1">
                <a:solidFill>
                  <a:srgbClr val="000000"/>
                </a:solidFill>
                <a:uFill>
                  <a:solidFill>
                    <a:srgbClr val="FFFFFF"/>
                  </a:solidFill>
                </a:uFill>
                <a:latin typeface="標楷體"/>
                <a:ea typeface="標楷體"/>
              </a:rPr>
              <a:t>(1)本市29區衛生所(須先電話詢問) 或</a:t>
            </a:r>
            <a:endParaRPr lang="en-US" sz="1800" b="0" strike="noStrike" spc="-1">
              <a:solidFill>
                <a:srgbClr val="000000"/>
              </a:solidFill>
              <a:uFill>
                <a:solidFill>
                  <a:srgbClr val="FFFFFF"/>
                </a:solidFill>
              </a:uFill>
              <a:latin typeface="Arial"/>
            </a:endParaRPr>
          </a:p>
          <a:p>
            <a:pPr marL="804960" indent="447840">
              <a:lnSpc>
                <a:spcPct val="100000"/>
              </a:lnSpc>
            </a:pPr>
            <a:r>
              <a:rPr lang="en-US" sz="2400" b="0" strike="noStrike" spc="-1">
                <a:solidFill>
                  <a:srgbClr val="000000"/>
                </a:solidFill>
                <a:uFill>
                  <a:solidFill>
                    <a:srgbClr val="FFFFFF"/>
                  </a:solidFill>
                </a:uFill>
                <a:latin typeface="標楷體"/>
                <a:ea typeface="標楷體"/>
              </a:rPr>
              <a:t>洽本局健康管理科</a:t>
            </a:r>
            <a:endParaRPr lang="en-US" sz="1800" b="0" strike="noStrike" spc="-1">
              <a:solidFill>
                <a:srgbClr val="000000"/>
              </a:solidFill>
              <a:uFill>
                <a:solidFill>
                  <a:srgbClr val="FFFFFF"/>
                </a:solidFill>
              </a:uFill>
              <a:latin typeface="Arial"/>
            </a:endParaRPr>
          </a:p>
          <a:p>
            <a:pPr marL="804960" indent="87480">
              <a:lnSpc>
                <a:spcPct val="100000"/>
              </a:lnSpc>
            </a:pPr>
            <a:endParaRPr lang="en-US" sz="1800" b="0" strike="noStrike" spc="-1">
              <a:solidFill>
                <a:srgbClr val="000000"/>
              </a:solidFill>
              <a:uFill>
                <a:solidFill>
                  <a:srgbClr val="FFFFFF"/>
                </a:solidFill>
              </a:uFill>
              <a:latin typeface="Arial"/>
            </a:endParaRPr>
          </a:p>
          <a:p>
            <a:pPr marL="804960" indent="87480">
              <a:lnSpc>
                <a:spcPct val="100000"/>
              </a:lnSpc>
            </a:pPr>
            <a:r>
              <a:rPr lang="en-US" sz="2400" b="0" strike="noStrike" spc="-1">
                <a:solidFill>
                  <a:srgbClr val="000000"/>
                </a:solidFill>
                <a:uFill>
                  <a:solidFill>
                    <a:srgbClr val="FFFFFF"/>
                  </a:solidFill>
                </a:uFill>
                <a:latin typeface="標楷體"/>
                <a:ea typeface="標楷體"/>
              </a:rPr>
              <a:t>(2)本局電話(02)22577155</a:t>
            </a:r>
            <a:endParaRPr lang="en-US" sz="1800" b="0" strike="noStrike" spc="-1">
              <a:solidFill>
                <a:srgbClr val="000000"/>
              </a:solidFill>
              <a:uFill>
                <a:solidFill>
                  <a:srgbClr val="FFFFFF"/>
                </a:solidFill>
              </a:uFill>
              <a:latin typeface="Arial"/>
            </a:endParaRPr>
          </a:p>
          <a:p>
            <a:pPr marL="447840" indent="1886040">
              <a:lnSpc>
                <a:spcPct val="100000"/>
              </a:lnSpc>
            </a:pPr>
            <a:endParaRPr lang="en-US" sz="1800" b="0" strike="noStrike" spc="-1">
              <a:solidFill>
                <a:srgbClr val="000000"/>
              </a:solidFill>
              <a:uFill>
                <a:solidFill>
                  <a:srgbClr val="FFFFFF"/>
                </a:solidFill>
              </a:uFill>
              <a:latin typeface="Arial"/>
            </a:endParaRPr>
          </a:p>
        </p:txBody>
      </p:sp>
      <p:sp>
        <p:nvSpPr>
          <p:cNvPr id="153" name="CustomShape 2"/>
          <p:cNvSpPr/>
          <p:nvPr/>
        </p:nvSpPr>
        <p:spPr>
          <a:xfrm>
            <a:off x="323640" y="480240"/>
            <a:ext cx="41234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54" name="CustomShape 3"/>
          <p:cNvSpPr/>
          <p:nvPr/>
        </p:nvSpPr>
        <p:spPr>
          <a:xfrm>
            <a:off x="366840" y="480240"/>
            <a:ext cx="403668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pic>
        <p:nvPicPr>
          <p:cNvPr id="155" name="Picture 2"/>
          <p:cNvPicPr/>
          <p:nvPr/>
        </p:nvPicPr>
        <p:blipFill>
          <a:blip r:embed="rId2" cstate="print"/>
          <a:stretch/>
        </p:blipFill>
        <p:spPr>
          <a:xfrm>
            <a:off x="5364000" y="4005000"/>
            <a:ext cx="3527280" cy="2159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467640" y="133956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14240" indent="-532440">
              <a:lnSpc>
                <a:spcPct val="100000"/>
              </a:lnSpc>
              <a:buClr>
                <a:srgbClr val="E46C0A"/>
              </a:buClr>
              <a:buFont typeface="Wingdings" charset="2"/>
              <a:buChar char=""/>
            </a:pPr>
            <a:r>
              <a:rPr lang="en-US" sz="3200" b="0" strike="noStrike" spc="-1">
                <a:solidFill>
                  <a:srgbClr val="000000"/>
                </a:solidFill>
                <a:uFill>
                  <a:solidFill>
                    <a:srgbClr val="FFFFFF"/>
                  </a:solidFill>
                </a:uFill>
                <a:latin typeface="標楷體"/>
                <a:ea typeface="標楷體"/>
              </a:rPr>
              <a:t>各別衛生管理項目-旅宿業</a:t>
            </a:r>
            <a:endParaRPr lang="en-US" sz="1800" b="0" strike="noStrike" spc="-1">
              <a:solidFill>
                <a:srgbClr val="000000"/>
              </a:solidFill>
              <a:uFill>
                <a:solidFill>
                  <a:srgbClr val="FFFFFF"/>
                </a:solidFill>
              </a:uFill>
              <a:latin typeface="Arial"/>
            </a:endParaRPr>
          </a:p>
          <a:p>
            <a:pPr marL="181080" indent="266760">
              <a:lnSpc>
                <a:spcPct val="100000"/>
              </a:lnSpc>
            </a:pPr>
            <a:r>
              <a:rPr lang="en-US" sz="3200" b="0" strike="noStrike" spc="-1">
                <a:solidFill>
                  <a:srgbClr val="10243E"/>
                </a:solidFill>
                <a:uFill>
                  <a:solidFill>
                    <a:srgbClr val="FFFFFF"/>
                  </a:solidFill>
                </a:uFill>
                <a:latin typeface="標楷體"/>
                <a:ea typeface="標楷體"/>
              </a:rPr>
              <a:t>1.</a:t>
            </a:r>
            <a:r>
              <a:rPr lang="en-US" sz="2800" b="0" strike="noStrike" spc="-1">
                <a:solidFill>
                  <a:srgbClr val="000000"/>
                </a:solidFill>
                <a:uFill>
                  <a:solidFill>
                    <a:srgbClr val="FFFFFF"/>
                  </a:solidFill>
                </a:uFill>
                <a:latin typeface="標楷體"/>
                <a:ea typeface="標楷體"/>
              </a:rPr>
              <a:t>客房</a:t>
            </a:r>
            <a:r>
              <a:rPr lang="en-US" sz="2800" b="1" strike="noStrike" spc="-1">
                <a:solidFill>
                  <a:srgbClr val="17375E"/>
                </a:solidFill>
                <a:uFill>
                  <a:solidFill>
                    <a:srgbClr val="FFFFFF"/>
                  </a:solidFill>
                </a:uFill>
                <a:latin typeface="標楷體"/>
                <a:ea typeface="標楷體"/>
              </a:rPr>
              <a:t>整齊清潔</a:t>
            </a:r>
            <a:r>
              <a:rPr lang="en-US" sz="2800" b="0" strike="noStrike" spc="-1">
                <a:solidFill>
                  <a:srgbClr val="000000"/>
                </a:solidFill>
                <a:uFill>
                  <a:solidFill>
                    <a:srgbClr val="FFFFFF"/>
                  </a:solidFill>
                </a:uFill>
                <a:latin typeface="標楷體"/>
                <a:ea typeface="標楷體"/>
              </a:rPr>
              <a:t>，且寢具經常更換、消毒</a:t>
            </a:r>
            <a:endParaRPr lang="en-US" sz="1800" b="0" strike="noStrike" spc="-1">
              <a:solidFill>
                <a:srgbClr val="000000"/>
              </a:solidFill>
              <a:uFill>
                <a:solidFill>
                  <a:srgbClr val="FFFFFF"/>
                </a:solidFill>
              </a:uFill>
              <a:latin typeface="Arial"/>
            </a:endParaRPr>
          </a:p>
          <a:p>
            <a:pPr marL="990720" indent="-18000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時間：適時更換(客人退房或有髒汙時)</a:t>
            </a:r>
            <a:endParaRPr lang="en-US" sz="1800" b="0" strike="noStrike" spc="-1">
              <a:solidFill>
                <a:srgbClr val="000000"/>
              </a:solidFill>
              <a:uFill>
                <a:solidFill>
                  <a:srgbClr val="FFFFFF"/>
                </a:solidFill>
              </a:uFill>
              <a:latin typeface="Arial"/>
            </a:endParaRPr>
          </a:p>
          <a:p>
            <a:pPr marL="990720" indent="-18000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項目：被單(巾)、床單、被套、枕頭套等寢具，應於</a:t>
            </a:r>
            <a:endParaRPr lang="en-US" sz="1800" b="0" strike="noStrike" spc="-1">
              <a:solidFill>
                <a:srgbClr val="000000"/>
              </a:solidFill>
              <a:uFill>
                <a:solidFill>
                  <a:srgbClr val="FFFFFF"/>
                </a:solidFill>
              </a:uFill>
              <a:latin typeface="Arial"/>
            </a:endParaRPr>
          </a:p>
          <a:p>
            <a:pPr marL="1886040">
              <a:lnSpc>
                <a:spcPct val="100000"/>
              </a:lnSpc>
            </a:pPr>
            <a:r>
              <a:rPr lang="en-US" sz="2400" b="0" strike="noStrike" spc="-1">
                <a:solidFill>
                  <a:srgbClr val="000000"/>
                </a:solidFill>
                <a:uFill>
                  <a:solidFill>
                    <a:srgbClr val="FFFFFF"/>
                  </a:solidFill>
                </a:uFill>
                <a:latin typeface="標楷體"/>
                <a:ea typeface="標楷體"/>
              </a:rPr>
              <a:t>每次使用後換洗，並保持清潔</a:t>
            </a:r>
            <a:endParaRPr lang="en-US" sz="1800" b="0" strike="noStrike" spc="-1">
              <a:solidFill>
                <a:srgbClr val="000000"/>
              </a:solidFill>
              <a:uFill>
                <a:solidFill>
                  <a:srgbClr val="FFFFFF"/>
                </a:solidFill>
              </a:uFill>
              <a:latin typeface="Arial"/>
            </a:endParaRPr>
          </a:p>
          <a:p>
            <a:pPr marL="990720" indent="-18000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方式: 保留委外清潔收據、自行清潔留存記錄</a:t>
            </a:r>
            <a:endParaRPr lang="en-US" sz="1800" b="0" strike="noStrike" spc="-1">
              <a:solidFill>
                <a:srgbClr val="000000"/>
              </a:solidFill>
              <a:uFill>
                <a:solidFill>
                  <a:srgbClr val="FFFFFF"/>
                </a:solidFill>
              </a:uFill>
              <a:latin typeface="Arial"/>
            </a:endParaRPr>
          </a:p>
          <a:p>
            <a:pPr marL="809640">
              <a:lnSpc>
                <a:spcPct val="100000"/>
              </a:lnSpc>
            </a:pPr>
            <a:r>
              <a:rPr lang="en-US" sz="2400" b="0" strike="noStrike" spc="-1">
                <a:solidFill>
                  <a:srgbClr val="000000"/>
                </a:solidFill>
                <a:uFill>
                  <a:solidFill>
                    <a:srgbClr val="FFFFFF"/>
                  </a:solidFill>
                </a:uFill>
                <a:latin typeface="標楷體"/>
                <a:ea typeface="標楷體"/>
              </a:rPr>
              <a:t> </a:t>
            </a:r>
            <a:endParaRPr lang="en-US" sz="1800" b="0" strike="noStrike" spc="-1">
              <a:solidFill>
                <a:srgbClr val="000000"/>
              </a:solidFill>
              <a:uFill>
                <a:solidFill>
                  <a:srgbClr val="FFFFFF"/>
                </a:solidFill>
              </a:uFill>
              <a:latin typeface="Arial"/>
            </a:endParaRPr>
          </a:p>
        </p:txBody>
      </p:sp>
      <p:sp>
        <p:nvSpPr>
          <p:cNvPr id="157" name="CustomShape 2"/>
          <p:cNvSpPr/>
          <p:nvPr/>
        </p:nvSpPr>
        <p:spPr>
          <a:xfrm>
            <a:off x="323640" y="480240"/>
            <a:ext cx="41234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58" name="CustomShape 3"/>
          <p:cNvSpPr/>
          <p:nvPr/>
        </p:nvSpPr>
        <p:spPr>
          <a:xfrm>
            <a:off x="366840" y="480240"/>
            <a:ext cx="403668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pic>
        <p:nvPicPr>
          <p:cNvPr id="159" name="Picture 2"/>
          <p:cNvPicPr/>
          <p:nvPr/>
        </p:nvPicPr>
        <p:blipFill>
          <a:blip r:embed="rId2" cstate="print"/>
          <a:stretch/>
        </p:blipFill>
        <p:spPr>
          <a:xfrm>
            <a:off x="3636000" y="4509000"/>
            <a:ext cx="2087280" cy="1366920"/>
          </a:xfrm>
          <a:prstGeom prst="rect">
            <a:avLst/>
          </a:prstGeom>
          <a:ln w="88920">
            <a:solidFill>
              <a:srgbClr val="FFFFFF"/>
            </a:solidFill>
            <a:miter/>
          </a:ln>
          <a:effectLst>
            <a:outerShdw blurRad="254000" algn="tl" rotWithShape="0">
              <a:srgbClr val="000000">
                <a:alpha val="43000"/>
              </a:srgbClr>
            </a:outerShdw>
          </a:effectLst>
        </p:spPr>
      </p:pic>
      <p:pic>
        <p:nvPicPr>
          <p:cNvPr id="160" name="Picture 3"/>
          <p:cNvPicPr/>
          <p:nvPr/>
        </p:nvPicPr>
        <p:blipFill>
          <a:blip r:embed="rId3" cstate="print"/>
          <a:srcRect l="3608" t="5259" r="4656" b="7347"/>
          <a:stretch/>
        </p:blipFill>
        <p:spPr>
          <a:xfrm>
            <a:off x="6034320" y="4509000"/>
            <a:ext cx="2136960" cy="1366920"/>
          </a:xfrm>
          <a:prstGeom prst="rect">
            <a:avLst/>
          </a:prstGeom>
          <a:ln w="88920">
            <a:solidFill>
              <a:srgbClr val="FFFFFF"/>
            </a:solidFill>
            <a:miter/>
          </a:ln>
          <a:effectLst>
            <a:outerShdw blurRad="254000" algn="tl" rotWithShape="0">
              <a:srgbClr val="000000">
                <a:alpha val="43000"/>
              </a:srgbClr>
            </a:outerShdw>
          </a:effectLst>
        </p:spPr>
      </p:pic>
      <p:pic>
        <p:nvPicPr>
          <p:cNvPr id="161" name="Picture 4"/>
          <p:cNvPicPr/>
          <p:nvPr/>
        </p:nvPicPr>
        <p:blipFill>
          <a:blip r:embed="rId4" cstate="print"/>
          <a:stretch/>
        </p:blipFill>
        <p:spPr>
          <a:xfrm>
            <a:off x="1184040" y="4523400"/>
            <a:ext cx="2090520" cy="1280880"/>
          </a:xfrm>
          <a:prstGeom prst="rect">
            <a:avLst/>
          </a:prstGeom>
          <a:ln w="88920">
            <a:solidFill>
              <a:srgbClr val="FFFFFF"/>
            </a:solidFill>
            <a:miter/>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366840" y="1406160"/>
            <a:ext cx="8228520" cy="430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628560" indent="-446760">
              <a:lnSpc>
                <a:spcPct val="100000"/>
              </a:lnSpc>
              <a:buClr>
                <a:srgbClr val="E46C0A"/>
              </a:buClr>
              <a:buFont typeface="Wingdings" charset="2"/>
              <a:buChar char=""/>
            </a:pPr>
            <a:r>
              <a:rPr lang="en-US" sz="3200" b="0" strike="noStrike" spc="-1">
                <a:solidFill>
                  <a:srgbClr val="000000"/>
                </a:solidFill>
                <a:uFill>
                  <a:solidFill>
                    <a:srgbClr val="FFFFFF"/>
                  </a:solidFill>
                </a:uFill>
                <a:latin typeface="標楷體"/>
                <a:ea typeface="標楷體"/>
              </a:rPr>
              <a:t>各別衛生管理項目-</a:t>
            </a:r>
            <a:r>
              <a:rPr lang="en-US" sz="3200" b="1" strike="noStrike" spc="-1">
                <a:solidFill>
                  <a:srgbClr val="953735"/>
                </a:solidFill>
                <a:uFill>
                  <a:solidFill>
                    <a:srgbClr val="FFFFFF"/>
                  </a:solidFill>
                </a:uFill>
                <a:latin typeface="標楷體"/>
                <a:ea typeface="標楷體"/>
              </a:rPr>
              <a:t>旅宿業</a:t>
            </a:r>
            <a:endParaRPr lang="en-US" sz="1800" b="0" strike="noStrike" spc="-1">
              <a:solidFill>
                <a:srgbClr val="000000"/>
              </a:solidFill>
              <a:uFill>
                <a:solidFill>
                  <a:srgbClr val="FFFFFF"/>
                </a:solidFill>
              </a:uFill>
              <a:latin typeface="Arial"/>
            </a:endParaRPr>
          </a:p>
          <a:p>
            <a:pPr marL="181080">
              <a:lnSpc>
                <a:spcPct val="100000"/>
              </a:lnSpc>
            </a:pPr>
            <a:endParaRPr lang="en-US" sz="1800" b="0" strike="noStrike" spc="-1">
              <a:solidFill>
                <a:srgbClr val="000000"/>
              </a:solidFill>
              <a:uFill>
                <a:solidFill>
                  <a:srgbClr val="FFFFFF"/>
                </a:solidFill>
              </a:uFill>
              <a:latin typeface="Arial"/>
            </a:endParaRPr>
          </a:p>
          <a:p>
            <a:pPr marL="85680" indent="457200">
              <a:lnSpc>
                <a:spcPct val="100000"/>
              </a:lnSpc>
            </a:pPr>
            <a:r>
              <a:rPr lang="en-US" sz="2800" b="0" strike="noStrike" spc="-1">
                <a:solidFill>
                  <a:srgbClr val="10243E"/>
                </a:solidFill>
                <a:uFill>
                  <a:solidFill>
                    <a:srgbClr val="FFFFFF"/>
                  </a:solidFill>
                </a:uFill>
                <a:latin typeface="標楷體"/>
                <a:ea typeface="標楷體"/>
              </a:rPr>
              <a:t>2.</a:t>
            </a:r>
            <a:r>
              <a:rPr lang="en-US" sz="2800" b="1" strike="noStrike" spc="-1">
                <a:solidFill>
                  <a:srgbClr val="17375E"/>
                </a:solidFill>
                <a:uFill>
                  <a:solidFill>
                    <a:srgbClr val="FFFFFF"/>
                  </a:solidFill>
                </a:uFill>
                <a:latin typeface="標楷體"/>
                <a:ea typeface="標楷體"/>
              </a:rPr>
              <a:t>不</a:t>
            </a:r>
            <a:r>
              <a:rPr lang="en-US" sz="2800" b="0" strike="noStrike" spc="-1">
                <a:solidFill>
                  <a:srgbClr val="000000"/>
                </a:solidFill>
                <a:uFill>
                  <a:solidFill>
                    <a:srgbClr val="FFFFFF"/>
                  </a:solidFill>
                </a:uFill>
                <a:latin typeface="標楷體"/>
                <a:ea typeface="標楷體"/>
              </a:rPr>
              <a:t>供應重複使用之牙刷、梳子、肥皂、刮鬍刀</a:t>
            </a:r>
            <a:endParaRPr lang="en-US" sz="1800" b="0" strike="noStrike" spc="-1">
              <a:solidFill>
                <a:srgbClr val="000000"/>
              </a:solidFill>
              <a:uFill>
                <a:solidFill>
                  <a:srgbClr val="FFFFFF"/>
                </a:solidFill>
              </a:uFill>
              <a:latin typeface="Arial"/>
            </a:endParaRPr>
          </a:p>
          <a:p>
            <a:pPr marL="85680" indent="457200">
              <a:lnSpc>
                <a:spcPct val="100000"/>
              </a:lnSpc>
            </a:pPr>
            <a:endParaRPr lang="en-US" sz="1800" b="0" strike="noStrike" spc="-1">
              <a:solidFill>
                <a:srgbClr val="000000"/>
              </a:solidFill>
              <a:uFill>
                <a:solidFill>
                  <a:srgbClr val="FFFFFF"/>
                </a:solidFill>
              </a:uFill>
              <a:latin typeface="Arial"/>
            </a:endParaRPr>
          </a:p>
          <a:p>
            <a:pPr marL="895320" indent="-351360">
              <a:lnSpc>
                <a:spcPct val="100000"/>
              </a:lnSpc>
            </a:pPr>
            <a:r>
              <a:rPr lang="en-US" sz="2800" b="0" strike="noStrike" spc="-1">
                <a:solidFill>
                  <a:srgbClr val="000000"/>
                </a:solidFill>
                <a:uFill>
                  <a:solidFill>
                    <a:srgbClr val="FFFFFF"/>
                  </a:solidFill>
                </a:uFill>
                <a:latin typeface="標楷體"/>
                <a:ea typeface="標楷體"/>
              </a:rPr>
              <a:t>3.供顧客使用之盥洗用品及毛巾應於清潔消毒後置放於乾淨的櫥櫃中備用。</a:t>
            </a:r>
            <a:endParaRPr lang="en-US" sz="1800" b="0" strike="noStrike" spc="-1">
              <a:solidFill>
                <a:srgbClr val="000000"/>
              </a:solidFill>
              <a:uFill>
                <a:solidFill>
                  <a:srgbClr val="FFFFFF"/>
                </a:solidFill>
              </a:uFill>
              <a:latin typeface="Arial"/>
            </a:endParaRPr>
          </a:p>
          <a:p>
            <a:pPr marL="895320" indent="-351360">
              <a:lnSpc>
                <a:spcPct val="100000"/>
              </a:lnSpc>
            </a:pPr>
            <a:endParaRPr lang="en-US" sz="1800" b="0" strike="noStrike" spc="-1">
              <a:solidFill>
                <a:srgbClr val="000000"/>
              </a:solidFill>
              <a:uFill>
                <a:solidFill>
                  <a:srgbClr val="FFFFFF"/>
                </a:solidFill>
              </a:uFill>
              <a:latin typeface="Arial"/>
            </a:endParaRPr>
          </a:p>
          <a:p>
            <a:pPr marL="895320" indent="-351360">
              <a:lnSpc>
                <a:spcPct val="100000"/>
              </a:lnSpc>
            </a:pPr>
            <a:r>
              <a:rPr lang="en-US" sz="2800" b="0" strike="noStrike" spc="-1">
                <a:solidFill>
                  <a:srgbClr val="000000"/>
                </a:solidFill>
                <a:uFill>
                  <a:solidFill>
                    <a:srgbClr val="FFFFFF"/>
                  </a:solidFill>
                </a:uFill>
                <a:latin typeface="標楷體"/>
                <a:ea typeface="標楷體"/>
              </a:rPr>
              <a:t>4.儲藏室及備品間應保持整齊清潔。</a:t>
            </a:r>
            <a:endParaRPr lang="en-US" sz="1800" b="0" strike="noStrike" spc="-1">
              <a:solidFill>
                <a:srgbClr val="000000"/>
              </a:solidFill>
              <a:uFill>
                <a:solidFill>
                  <a:srgbClr val="FFFFFF"/>
                </a:solidFill>
              </a:uFill>
              <a:latin typeface="Arial"/>
            </a:endParaRPr>
          </a:p>
        </p:txBody>
      </p:sp>
      <p:sp>
        <p:nvSpPr>
          <p:cNvPr id="163" name="CustomShape 2"/>
          <p:cNvSpPr/>
          <p:nvPr/>
        </p:nvSpPr>
        <p:spPr>
          <a:xfrm>
            <a:off x="323640" y="480240"/>
            <a:ext cx="41234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64" name="CustomShape 3"/>
          <p:cNvSpPr/>
          <p:nvPr/>
        </p:nvSpPr>
        <p:spPr>
          <a:xfrm>
            <a:off x="366840" y="480240"/>
            <a:ext cx="403668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pic>
        <p:nvPicPr>
          <p:cNvPr id="165" name="圖片 9"/>
          <p:cNvPicPr/>
          <p:nvPr/>
        </p:nvPicPr>
        <p:blipFill>
          <a:blip r:embed="rId2" cstate="print"/>
          <a:srcRect l="10702" r="16998"/>
          <a:stretch/>
        </p:blipFill>
        <p:spPr>
          <a:xfrm>
            <a:off x="6487920" y="4293000"/>
            <a:ext cx="2073960" cy="1816560"/>
          </a:xfrm>
          <a:prstGeom prst="rect">
            <a:avLst/>
          </a:prstGeom>
          <a:ln>
            <a:noFill/>
          </a:ln>
        </p:spPr>
      </p:pic>
      <p:sp>
        <p:nvSpPr>
          <p:cNvPr id="166" name="CustomShape 4"/>
          <p:cNvSpPr/>
          <p:nvPr/>
        </p:nvSpPr>
        <p:spPr>
          <a:xfrm>
            <a:off x="3708000" y="4968720"/>
            <a:ext cx="2519280" cy="1154520"/>
          </a:xfrm>
          <a:prstGeom prst="wedgeRoundRectCallout">
            <a:avLst>
              <a:gd name="adj1" fmla="val 61992"/>
              <a:gd name="adj2" fmla="val 7195"/>
              <a:gd name="adj3" fmla="val 16667"/>
            </a:avLst>
          </a:prstGeom>
          <a:solidFill>
            <a:srgbClr val="CCFFFF"/>
          </a:solidFill>
          <a:ln w="76320">
            <a:round/>
          </a:ln>
        </p:spPr>
        <p:style>
          <a:lnRef idx="2">
            <a:schemeClr val="accent5"/>
          </a:lnRef>
          <a:fillRef idx="1">
            <a:schemeClr val="lt1"/>
          </a:fillRef>
          <a:effectRef idx="0">
            <a:schemeClr val="accent5"/>
          </a:effectRef>
          <a:fontRef idx="minor"/>
        </p:style>
        <p:txBody>
          <a:bodyPr lIns="90000" tIns="45000" rIns="90000" bIns="45000" anchor="ctr"/>
          <a:lstStyle/>
          <a:p>
            <a:pPr>
              <a:lnSpc>
                <a:spcPct val="100000"/>
              </a:lnSpc>
            </a:pPr>
            <a:r>
              <a:rPr lang="en-US" sz="1800" b="0" strike="noStrike" spc="-1">
                <a:solidFill>
                  <a:srgbClr val="000000"/>
                </a:solidFill>
                <a:uFill>
                  <a:solidFill>
                    <a:srgbClr val="FFFFFF"/>
                  </a:solidFill>
                </a:uFill>
                <a:latin typeface="標楷體"/>
                <a:ea typeface="標楷體"/>
              </a:rPr>
              <a:t> 分類放置並保持乾淨</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366840" y="1340640"/>
            <a:ext cx="8496000" cy="475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255960">
              <a:lnSpc>
                <a:spcPct val="100000"/>
              </a:lnSpc>
              <a:buClr>
                <a:srgbClr val="E46C0A"/>
              </a:buClr>
              <a:buFont typeface="Wingdings" charset="2"/>
              <a:buChar char=""/>
            </a:pPr>
            <a:r>
              <a:rPr lang="en-US" sz="2800" b="0" strike="noStrike" spc="-1">
                <a:solidFill>
                  <a:srgbClr val="000000"/>
                </a:solidFill>
                <a:uFill>
                  <a:solidFill>
                    <a:srgbClr val="FFFFFF"/>
                  </a:solidFill>
                </a:uFill>
                <a:latin typeface="標楷體"/>
                <a:ea typeface="標楷體"/>
              </a:rPr>
              <a:t>各別衛生管理項目- </a:t>
            </a:r>
            <a:r>
              <a:rPr lang="en-US" sz="2800" b="1" strike="noStrike" spc="-1">
                <a:solidFill>
                  <a:srgbClr val="953735"/>
                </a:solidFill>
                <a:uFill>
                  <a:solidFill>
                    <a:srgbClr val="FFFFFF"/>
                  </a:solidFill>
                </a:uFill>
                <a:latin typeface="標楷體"/>
                <a:ea typeface="標楷體"/>
              </a:rPr>
              <a:t>旅宿業</a:t>
            </a:r>
            <a:endParaRPr lang="en-US" sz="1800" b="0" strike="noStrike" spc="-1">
              <a:solidFill>
                <a:srgbClr val="000000"/>
              </a:solidFill>
              <a:uFill>
                <a:solidFill>
                  <a:srgbClr val="FFFFFF"/>
                </a:solidFill>
              </a:uFill>
              <a:latin typeface="Arial"/>
            </a:endParaRPr>
          </a:p>
          <a:p>
            <a:pPr marL="361800" indent="85680">
              <a:lnSpc>
                <a:spcPct val="100000"/>
              </a:lnSpc>
            </a:pPr>
            <a:r>
              <a:rPr lang="en-US" sz="2800" b="0" strike="noStrike" spc="-1">
                <a:solidFill>
                  <a:srgbClr val="000000"/>
                </a:solidFill>
                <a:uFill>
                  <a:solidFill>
                    <a:srgbClr val="FFFFFF"/>
                  </a:solidFill>
                </a:uFill>
                <a:latin typeface="標楷體"/>
                <a:ea typeface="標楷體"/>
              </a:rPr>
              <a:t>5.提供</a:t>
            </a:r>
            <a:r>
              <a:rPr lang="en-US" sz="2800" b="1" strike="noStrike" spc="-1">
                <a:solidFill>
                  <a:srgbClr val="17375E"/>
                </a:solidFill>
                <a:uFill>
                  <a:solidFill>
                    <a:srgbClr val="FFFFFF"/>
                  </a:solidFill>
                </a:uFill>
                <a:latin typeface="標楷體"/>
                <a:ea typeface="標楷體"/>
              </a:rPr>
              <a:t>保險套</a:t>
            </a:r>
            <a:r>
              <a:rPr lang="en-US" sz="2800" b="0" strike="noStrike" spc="-1">
                <a:solidFill>
                  <a:srgbClr val="000000"/>
                </a:solidFill>
                <a:uFill>
                  <a:solidFill>
                    <a:srgbClr val="FFFFFF"/>
                  </a:solidFill>
                </a:uFill>
                <a:latin typeface="標楷體"/>
                <a:ea typeface="標楷體"/>
              </a:rPr>
              <a:t>（符合藥事法規定）及</a:t>
            </a:r>
            <a:r>
              <a:rPr lang="en-US" sz="2800" b="1" strike="noStrike" spc="-1">
                <a:solidFill>
                  <a:srgbClr val="17375E"/>
                </a:solidFill>
                <a:uFill>
                  <a:solidFill>
                    <a:srgbClr val="FFFFFF"/>
                  </a:solidFill>
                </a:uFill>
                <a:latin typeface="標楷體"/>
                <a:ea typeface="標楷體"/>
              </a:rPr>
              <a:t>水性潤滑液</a:t>
            </a:r>
            <a:endParaRPr lang="en-US" sz="1800" b="0" strike="noStrike" spc="-1">
              <a:solidFill>
                <a:srgbClr val="000000"/>
              </a:solidFill>
              <a:uFill>
                <a:solidFill>
                  <a:srgbClr val="FFFFFF"/>
                </a:solidFill>
              </a:uFill>
              <a:latin typeface="Arial"/>
            </a:endParaRPr>
          </a:p>
          <a:p>
            <a:pPr marL="361800" indent="85680">
              <a:lnSpc>
                <a:spcPct val="100000"/>
              </a:lnSpc>
            </a:pPr>
            <a:endParaRPr lang="en-US" sz="1800" b="0" strike="noStrike" spc="-1">
              <a:solidFill>
                <a:srgbClr val="000000"/>
              </a:solidFill>
              <a:uFill>
                <a:solidFill>
                  <a:srgbClr val="FFFFFF"/>
                </a:solidFill>
              </a:uFill>
              <a:latin typeface="Arial"/>
            </a:endParaRPr>
          </a:p>
          <a:p>
            <a:pPr marL="809640" indent="-18000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提供方式：放置櫃台 或 客房抽屜</a:t>
            </a:r>
            <a:endParaRPr lang="en-US" sz="1800" b="0" strike="noStrike" spc="-1">
              <a:solidFill>
                <a:srgbClr val="000000"/>
              </a:solidFill>
              <a:uFill>
                <a:solidFill>
                  <a:srgbClr val="FFFFFF"/>
                </a:solidFill>
              </a:uFill>
              <a:latin typeface="Arial"/>
            </a:endParaRPr>
          </a:p>
          <a:p>
            <a:pPr marL="628560">
              <a:lnSpc>
                <a:spcPct val="100000"/>
              </a:lnSpc>
            </a:pPr>
            <a:endParaRPr lang="en-US" sz="1800" b="0" strike="noStrike" spc="-1">
              <a:solidFill>
                <a:srgbClr val="000000"/>
              </a:solidFill>
              <a:uFill>
                <a:solidFill>
                  <a:srgbClr val="FFFFFF"/>
                </a:solidFill>
              </a:uFill>
              <a:latin typeface="Arial"/>
            </a:endParaRPr>
          </a:p>
          <a:p>
            <a:pPr marL="809640" indent="-18000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注意事項：</a:t>
            </a:r>
            <a:endParaRPr lang="en-US" sz="1800" b="0" strike="noStrike" spc="-1">
              <a:solidFill>
                <a:srgbClr val="000000"/>
              </a:solidFill>
              <a:uFill>
                <a:solidFill>
                  <a:srgbClr val="FFFFFF"/>
                </a:solidFill>
              </a:uFill>
              <a:latin typeface="Arial"/>
            </a:endParaRPr>
          </a:p>
          <a:p>
            <a:pPr marL="1152360" indent="-342000">
              <a:lnSpc>
                <a:spcPct val="100000"/>
              </a:lnSpc>
              <a:buClr>
                <a:srgbClr val="000000"/>
              </a:buClr>
              <a:buFont typeface="Wingdings" charset="2"/>
              <a:buChar char=""/>
            </a:pPr>
            <a:r>
              <a:rPr lang="en-US" sz="2400" b="0" strike="noStrike" spc="-1">
                <a:solidFill>
                  <a:srgbClr val="000000"/>
                </a:solidFill>
                <a:uFill>
                  <a:solidFill>
                    <a:srgbClr val="FFFFFF"/>
                  </a:solidFill>
                </a:uFill>
                <a:latin typeface="標楷體"/>
                <a:ea typeface="標楷體"/>
              </a:rPr>
              <a:t>有效日期、有無破損</a:t>
            </a:r>
            <a:endParaRPr lang="en-US" sz="1800" b="0" strike="noStrike" spc="-1">
              <a:solidFill>
                <a:srgbClr val="000000"/>
              </a:solidFill>
              <a:uFill>
                <a:solidFill>
                  <a:srgbClr val="FFFFFF"/>
                </a:solidFill>
              </a:uFill>
              <a:latin typeface="Arial"/>
            </a:endParaRPr>
          </a:p>
          <a:p>
            <a:pPr marL="1152360" indent="-342000">
              <a:lnSpc>
                <a:spcPct val="100000"/>
              </a:lnSpc>
              <a:buClr>
                <a:srgbClr val="000000"/>
              </a:buClr>
              <a:buFont typeface="Wingdings" charset="2"/>
              <a:buChar char=""/>
            </a:pPr>
            <a:r>
              <a:rPr lang="en-US" sz="2400" b="0" strike="noStrike" spc="-1">
                <a:solidFill>
                  <a:srgbClr val="000000"/>
                </a:solidFill>
                <a:uFill>
                  <a:solidFill>
                    <a:srgbClr val="FFFFFF"/>
                  </a:solidFill>
                </a:uFill>
                <a:latin typeface="標楷體"/>
                <a:ea typeface="標楷體"/>
              </a:rPr>
              <a:t>放置室內陰涼乾燥處，避免陽光及燈光直接照射</a:t>
            </a:r>
            <a:endParaRPr lang="en-US" sz="1800" b="0" strike="noStrike" spc="-1">
              <a:solidFill>
                <a:srgbClr val="000000"/>
              </a:solidFill>
              <a:uFill>
                <a:solidFill>
                  <a:srgbClr val="FFFFFF"/>
                </a:solidFill>
              </a:uFill>
              <a:latin typeface="Arial"/>
            </a:endParaRPr>
          </a:p>
          <a:p>
            <a:pPr marL="809640">
              <a:lnSpc>
                <a:spcPct val="100000"/>
              </a:lnSpc>
            </a:pPr>
            <a:endParaRPr lang="en-US" sz="1800" b="0" strike="noStrike" spc="-1">
              <a:solidFill>
                <a:srgbClr val="000000"/>
              </a:solidFill>
              <a:uFill>
                <a:solidFill>
                  <a:srgbClr val="FFFFFF"/>
                </a:solidFill>
              </a:uFill>
              <a:latin typeface="Arial"/>
            </a:endParaRPr>
          </a:p>
          <a:p>
            <a:pPr marL="809640">
              <a:lnSpc>
                <a:spcPct val="100000"/>
              </a:lnSpc>
            </a:pPr>
            <a:endParaRPr lang="en-US" sz="1800" b="0" strike="noStrike" spc="-1">
              <a:solidFill>
                <a:srgbClr val="000000"/>
              </a:solidFill>
              <a:uFill>
                <a:solidFill>
                  <a:srgbClr val="FFFFFF"/>
                </a:solidFill>
              </a:uFill>
              <a:latin typeface="Arial"/>
            </a:endParaRPr>
          </a:p>
        </p:txBody>
      </p:sp>
      <p:sp>
        <p:nvSpPr>
          <p:cNvPr id="168" name="CustomShape 2"/>
          <p:cNvSpPr/>
          <p:nvPr/>
        </p:nvSpPr>
        <p:spPr>
          <a:xfrm>
            <a:off x="323640" y="480240"/>
            <a:ext cx="41234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69" name="CustomShape 3"/>
          <p:cNvSpPr/>
          <p:nvPr/>
        </p:nvSpPr>
        <p:spPr>
          <a:xfrm>
            <a:off x="366840" y="480240"/>
            <a:ext cx="403668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323640" y="480240"/>
            <a:ext cx="4123440" cy="723960"/>
          </a:xfrm>
          <a:prstGeom prst="roundRect">
            <a:avLst>
              <a:gd name="adj" fmla="val 16667"/>
            </a:avLst>
          </a:prstGeom>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171" name="CustomShape 2"/>
          <p:cNvSpPr/>
          <p:nvPr/>
        </p:nvSpPr>
        <p:spPr>
          <a:xfrm>
            <a:off x="366840" y="480240"/>
            <a:ext cx="4036680" cy="653040"/>
          </a:xfrm>
          <a:prstGeom prst="rect">
            <a:avLst/>
          </a:prstGeom>
          <a:noFill/>
          <a:ln>
            <a:noFill/>
          </a:ln>
        </p:spPr>
        <p:style>
          <a:lnRef idx="0">
            <a:scrgbClr r="0" g="0" b="0"/>
          </a:lnRef>
          <a:fillRef idx="0">
            <a:scrgbClr r="0" g="0" b="0"/>
          </a:fillRef>
          <a:effectRef idx="0">
            <a:scrgbClr r="0" g="0" b="0"/>
          </a:effectRef>
          <a:fontRef idx="minor"/>
        </p:style>
        <p:txBody>
          <a:bodyPr lIns="208080" tIns="0" rIns="208080" bIns="0" anchor="ctr"/>
          <a:lstStyle/>
          <a:p>
            <a:pPr>
              <a:lnSpc>
                <a:spcPct val="90000"/>
              </a:lnSpc>
            </a:pPr>
            <a:r>
              <a:rPr lang="en-US" sz="2800" b="0" strike="noStrike" spc="-1">
                <a:solidFill>
                  <a:srgbClr val="FFFFFF"/>
                </a:solidFill>
                <a:uFill>
                  <a:solidFill>
                    <a:srgbClr val="FFFFFF"/>
                  </a:solidFill>
                </a:uFill>
                <a:latin typeface="標楷體"/>
                <a:ea typeface="標楷體"/>
              </a:rPr>
              <a:t>二、</a:t>
            </a:r>
            <a:r>
              <a:rPr lang="en-US" sz="2800" b="1" strike="noStrike" spc="-1">
                <a:solidFill>
                  <a:srgbClr val="FFFFFF"/>
                </a:solidFill>
                <a:uFill>
                  <a:solidFill>
                    <a:srgbClr val="FFFFFF"/>
                  </a:solidFill>
                </a:uFill>
                <a:latin typeface="標楷體"/>
                <a:ea typeface="標楷體"/>
              </a:rPr>
              <a:t>分成6大業別管理</a:t>
            </a:r>
            <a:endParaRPr lang="en-US" sz="1800" b="0" strike="noStrike" spc="-1">
              <a:solidFill>
                <a:srgbClr val="000000"/>
              </a:solidFill>
              <a:uFill>
                <a:solidFill>
                  <a:srgbClr val="FFFFFF"/>
                </a:solidFill>
              </a:uFill>
              <a:latin typeface="Arial"/>
            </a:endParaRPr>
          </a:p>
        </p:txBody>
      </p:sp>
      <p:sp>
        <p:nvSpPr>
          <p:cNvPr id="172" name="CustomShape 3"/>
          <p:cNvSpPr/>
          <p:nvPr/>
        </p:nvSpPr>
        <p:spPr>
          <a:xfrm>
            <a:off x="340920" y="1412640"/>
            <a:ext cx="8496000" cy="475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255960">
              <a:lnSpc>
                <a:spcPct val="100000"/>
              </a:lnSpc>
              <a:buClr>
                <a:srgbClr val="E46C0A"/>
              </a:buClr>
              <a:buFont typeface="Wingdings" charset="2"/>
              <a:buChar char=""/>
            </a:pPr>
            <a:r>
              <a:rPr lang="en-US" sz="2800" b="0" strike="noStrike" spc="-1">
                <a:solidFill>
                  <a:srgbClr val="000000"/>
                </a:solidFill>
                <a:uFill>
                  <a:solidFill>
                    <a:srgbClr val="FFFFFF"/>
                  </a:solidFill>
                </a:uFill>
                <a:latin typeface="標楷體"/>
                <a:ea typeface="標楷體"/>
              </a:rPr>
              <a:t>各別衛生管理項目- </a:t>
            </a:r>
            <a:r>
              <a:rPr lang="en-US" sz="2800" b="1" strike="noStrike" spc="-1">
                <a:solidFill>
                  <a:srgbClr val="953735"/>
                </a:solidFill>
                <a:uFill>
                  <a:solidFill>
                    <a:srgbClr val="FFFFFF"/>
                  </a:solidFill>
                </a:uFill>
                <a:latin typeface="標楷體"/>
                <a:ea typeface="標楷體"/>
              </a:rPr>
              <a:t>旅宿業</a:t>
            </a:r>
            <a:endParaRPr lang="en-US" sz="1800" b="0" strike="noStrike" spc="-1">
              <a:solidFill>
                <a:srgbClr val="000000"/>
              </a:solidFill>
              <a:uFill>
                <a:solidFill>
                  <a:srgbClr val="FFFFFF"/>
                </a:solidFill>
              </a:uFill>
              <a:latin typeface="Arial"/>
            </a:endParaRPr>
          </a:p>
          <a:p>
            <a:pPr marL="85680">
              <a:lnSpc>
                <a:spcPct val="100000"/>
              </a:lnSpc>
            </a:pPr>
            <a:endParaRPr lang="en-US" sz="1800" b="0" strike="noStrike" spc="-1">
              <a:solidFill>
                <a:srgbClr val="000000"/>
              </a:solidFill>
              <a:uFill>
                <a:solidFill>
                  <a:srgbClr val="FFFFFF"/>
                </a:solidFill>
              </a:uFill>
              <a:latin typeface="Arial"/>
            </a:endParaRPr>
          </a:p>
          <a:p>
            <a:pPr marL="361800" indent="85680">
              <a:lnSpc>
                <a:spcPct val="100000"/>
              </a:lnSpc>
            </a:pPr>
            <a:r>
              <a:rPr lang="en-US" sz="2800" b="0" strike="noStrike" spc="-1">
                <a:solidFill>
                  <a:srgbClr val="000000"/>
                </a:solidFill>
                <a:uFill>
                  <a:solidFill>
                    <a:srgbClr val="FFFFFF"/>
                  </a:solidFill>
                </a:uFill>
                <a:latin typeface="標楷體"/>
                <a:ea typeface="標楷體"/>
              </a:rPr>
              <a:t>5.提供</a:t>
            </a:r>
            <a:r>
              <a:rPr lang="en-US" sz="2800" b="1" strike="noStrike" spc="-1">
                <a:solidFill>
                  <a:srgbClr val="17375E"/>
                </a:solidFill>
                <a:uFill>
                  <a:solidFill>
                    <a:srgbClr val="FFFFFF"/>
                  </a:solidFill>
                </a:uFill>
                <a:latin typeface="標楷體"/>
                <a:ea typeface="標楷體"/>
              </a:rPr>
              <a:t>保險套</a:t>
            </a:r>
            <a:r>
              <a:rPr lang="en-US" sz="2800" b="0" strike="noStrike" spc="-1">
                <a:solidFill>
                  <a:srgbClr val="000000"/>
                </a:solidFill>
                <a:uFill>
                  <a:solidFill>
                    <a:srgbClr val="FFFFFF"/>
                  </a:solidFill>
                </a:uFill>
                <a:latin typeface="標楷體"/>
                <a:ea typeface="標楷體"/>
              </a:rPr>
              <a:t>（符合藥事法規定）及</a:t>
            </a:r>
            <a:r>
              <a:rPr lang="en-US" sz="2800" b="1" strike="noStrike" spc="-1">
                <a:solidFill>
                  <a:srgbClr val="17375E"/>
                </a:solidFill>
                <a:uFill>
                  <a:solidFill>
                    <a:srgbClr val="FFFFFF"/>
                  </a:solidFill>
                </a:uFill>
                <a:latin typeface="標楷體"/>
                <a:ea typeface="標楷體"/>
              </a:rPr>
              <a:t>水性潤滑液</a:t>
            </a:r>
            <a:endParaRPr lang="en-US" sz="1800" b="0" strike="noStrike" spc="-1">
              <a:solidFill>
                <a:srgbClr val="000000"/>
              </a:solidFill>
              <a:uFill>
                <a:solidFill>
                  <a:srgbClr val="FFFFFF"/>
                </a:solidFill>
              </a:uFill>
              <a:latin typeface="Arial"/>
            </a:endParaRPr>
          </a:p>
          <a:p>
            <a:pPr marL="809640" indent="-180000">
              <a:lnSpc>
                <a:spcPct val="100000"/>
              </a:lnSpc>
              <a:buClr>
                <a:srgbClr val="000000"/>
              </a:buClr>
              <a:buFont typeface="Arial"/>
              <a:buChar char="•"/>
            </a:pPr>
            <a:r>
              <a:rPr lang="en-US" sz="2400" b="0" strike="noStrike" spc="-1">
                <a:solidFill>
                  <a:srgbClr val="000000"/>
                </a:solidFill>
                <a:uFill>
                  <a:solidFill>
                    <a:srgbClr val="FFFFFF"/>
                  </a:solidFill>
                </a:uFill>
                <a:latin typeface="標楷體"/>
                <a:ea typeface="標楷體"/>
              </a:rPr>
              <a:t>法規依據： </a:t>
            </a:r>
            <a:endParaRPr lang="en-US" sz="1800" b="0" strike="noStrike" spc="-1">
              <a:solidFill>
                <a:srgbClr val="000000"/>
              </a:solidFill>
              <a:uFill>
                <a:solidFill>
                  <a:srgbClr val="FFFFFF"/>
                </a:solidFill>
              </a:uFill>
              <a:latin typeface="Arial"/>
            </a:endParaRPr>
          </a:p>
          <a:p>
            <a:pPr marL="1152360" indent="-342000">
              <a:lnSpc>
                <a:spcPct val="100000"/>
              </a:lnSpc>
              <a:buClr>
                <a:srgbClr val="000000"/>
              </a:buClr>
              <a:buFont typeface="Wingdings" charset="2"/>
              <a:buChar char=""/>
            </a:pPr>
            <a:r>
              <a:rPr lang="en-US" sz="2200" b="0" strike="noStrike" spc="-1">
                <a:solidFill>
                  <a:srgbClr val="000000"/>
                </a:solidFill>
                <a:uFill>
                  <a:solidFill>
                    <a:srgbClr val="FFFFFF"/>
                  </a:solidFill>
                </a:uFill>
                <a:latin typeface="標楷體"/>
                <a:ea typeface="標楷體"/>
              </a:rPr>
              <a:t>人類免疫缺乏病毒傳染防治及感染者權益保障條例第10條</a:t>
            </a:r>
            <a:endParaRPr lang="en-US" sz="1800" b="0" strike="noStrike" spc="-1">
              <a:solidFill>
                <a:srgbClr val="000000"/>
              </a:solidFill>
              <a:uFill>
                <a:solidFill>
                  <a:srgbClr val="FFFFFF"/>
                </a:solidFill>
              </a:uFill>
              <a:latin typeface="Arial"/>
            </a:endParaRPr>
          </a:p>
          <a:p>
            <a:pPr marL="809640" indent="352440">
              <a:lnSpc>
                <a:spcPct val="100000"/>
              </a:lnSpc>
            </a:pPr>
            <a:endParaRPr lang="en-US" sz="1800" b="0" strike="noStrike" spc="-1">
              <a:solidFill>
                <a:srgbClr val="000000"/>
              </a:solidFill>
              <a:uFill>
                <a:solidFill>
                  <a:srgbClr val="FFFFFF"/>
                </a:solidFill>
              </a:uFill>
              <a:latin typeface="Arial"/>
            </a:endParaRPr>
          </a:p>
          <a:p>
            <a:pPr marL="809640" indent="352440">
              <a:lnSpc>
                <a:spcPct val="100000"/>
              </a:lnSpc>
            </a:pPr>
            <a:r>
              <a:rPr lang="en-US" sz="2200" b="1" u="sng" strike="noStrike" spc="-1">
                <a:solidFill>
                  <a:srgbClr val="000000"/>
                </a:solidFill>
                <a:uFill>
                  <a:solidFill>
                    <a:srgbClr val="FFFFFF"/>
                  </a:solidFill>
                </a:uFill>
                <a:latin typeface="標楷體"/>
                <a:ea typeface="標楷體"/>
              </a:rPr>
              <a:t>旅館業及浴室業</a:t>
            </a:r>
            <a:r>
              <a:rPr lang="en-US" sz="2200" b="0" strike="noStrike" spc="-1">
                <a:solidFill>
                  <a:srgbClr val="000000"/>
                </a:solidFill>
                <a:uFill>
                  <a:solidFill>
                    <a:srgbClr val="FFFFFF"/>
                  </a:solidFill>
                </a:uFill>
                <a:latin typeface="標楷體"/>
                <a:ea typeface="標楷體"/>
              </a:rPr>
              <a:t>，其營業場所應提供保險套及水性潤滑劑。</a:t>
            </a:r>
            <a:endParaRPr lang="en-US" sz="1800" b="0" strike="noStrike" spc="-1">
              <a:solidFill>
                <a:srgbClr val="000000"/>
              </a:solidFill>
              <a:uFill>
                <a:solidFill>
                  <a:srgbClr val="FFFFFF"/>
                </a:solidFill>
              </a:uFill>
              <a:latin typeface="Arial"/>
            </a:endParaRPr>
          </a:p>
          <a:p>
            <a:pPr marL="809640" indent="352440">
              <a:lnSpc>
                <a:spcPct val="100000"/>
              </a:lnSpc>
            </a:pPr>
            <a:endParaRPr lang="en-US" sz="1800" b="0" strike="noStrike" spc="-1">
              <a:solidFill>
                <a:srgbClr val="000000"/>
              </a:solidFill>
              <a:uFill>
                <a:solidFill>
                  <a:srgbClr val="FFFFFF"/>
                </a:solidFill>
              </a:uFill>
              <a:latin typeface="Arial"/>
            </a:endParaRPr>
          </a:p>
          <a:p>
            <a:pPr marL="809640" indent="352440">
              <a:lnSpc>
                <a:spcPct val="100000"/>
              </a:lnSpc>
            </a:pPr>
            <a:r>
              <a:rPr lang="en-US" sz="2200" b="0" strike="noStrike" spc="-1">
                <a:solidFill>
                  <a:srgbClr val="FF0000"/>
                </a:solidFill>
                <a:uFill>
                  <a:solidFill>
                    <a:srgbClr val="FFFFFF"/>
                  </a:solidFill>
                </a:uFill>
                <a:latin typeface="標楷體"/>
                <a:ea typeface="標楷體"/>
              </a:rPr>
              <a:t>罰則：</a:t>
            </a:r>
            <a:r>
              <a:rPr lang="en-US" sz="2000" b="0" strike="noStrike" spc="-1">
                <a:solidFill>
                  <a:srgbClr val="000000"/>
                </a:solidFill>
                <a:uFill>
                  <a:solidFill>
                    <a:srgbClr val="FFFFFF"/>
                  </a:solidFill>
                </a:uFill>
                <a:latin typeface="標楷體"/>
                <a:ea typeface="標楷體"/>
              </a:rPr>
              <a:t>處營業場所負責人新臺幣</a:t>
            </a:r>
            <a:r>
              <a:rPr lang="en-US" sz="2000" b="0" strike="noStrike" spc="-1">
                <a:solidFill>
                  <a:srgbClr val="FF0000"/>
                </a:solidFill>
                <a:uFill>
                  <a:solidFill>
                    <a:srgbClr val="FFFFFF"/>
                  </a:solidFill>
                </a:uFill>
                <a:latin typeface="標楷體"/>
                <a:ea typeface="標楷體"/>
              </a:rPr>
              <a:t>三萬元以上十五萬元</a:t>
            </a:r>
            <a:r>
              <a:rPr lang="en-US" sz="2000" b="0" strike="noStrike" spc="-1">
                <a:solidFill>
                  <a:srgbClr val="000000"/>
                </a:solidFill>
                <a:uFill>
                  <a:solidFill>
                    <a:srgbClr val="FFFFFF"/>
                  </a:solidFill>
                </a:uFill>
                <a:latin typeface="標楷體"/>
                <a:ea typeface="標楷體"/>
              </a:rPr>
              <a:t>以下罰鍰。 </a:t>
            </a:r>
            <a:endParaRPr lang="en-US" sz="1800" b="0" strike="noStrike" spc="-1">
              <a:solidFill>
                <a:srgbClr val="000000"/>
              </a:solidFill>
              <a:uFill>
                <a:solidFill>
                  <a:srgbClr val="FFFFFF"/>
                </a:solidFill>
              </a:uFill>
              <a:latin typeface="Arial"/>
            </a:endParaRPr>
          </a:p>
          <a:p>
            <a:pPr marL="809640" indent="352440">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2103</TotalTime>
  <Words>444</Words>
  <Application>Microsoft Office PowerPoint</Application>
  <PresentationFormat>如螢幕大小 (4:3)</PresentationFormat>
  <Paragraphs>139</Paragraphs>
  <Slides>15</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標楷體</vt:lpstr>
      <vt:lpstr>Arial</vt:lpstr>
      <vt:lpstr>Calibri</vt:lpstr>
      <vt:lpstr>Symbol</vt:lpstr>
      <vt:lpstr>Times New Roman</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subject/>
  <dc:creator>白姍綺</dc:creator>
  <dc:description/>
  <cp:lastModifiedBy>hotelgp ntp</cp:lastModifiedBy>
  <cp:revision>202</cp:revision>
  <cp:lastPrinted>2017-10-30T00:05:35Z</cp:lastPrinted>
  <dcterms:created xsi:type="dcterms:W3CDTF">2016-09-10T06:11:50Z</dcterms:created>
  <dcterms:modified xsi:type="dcterms:W3CDTF">2024-11-26T04:01:53Z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如螢幕大小 (4:3)</vt:lpwstr>
  </property>
  <property fmtid="{D5CDD505-2E9C-101B-9397-08002B2CF9AE}" pid="9" name="ScaleCrop">
    <vt:bool>false</vt:bool>
  </property>
  <property fmtid="{D5CDD505-2E9C-101B-9397-08002B2CF9AE}" pid="10" name="ShareDoc">
    <vt:bool>false</vt:bool>
  </property>
  <property fmtid="{D5CDD505-2E9C-101B-9397-08002B2CF9AE}" pid="11" name="Slides">
    <vt:i4>40</vt:i4>
  </property>
</Properties>
</file>